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1" r:id="rId3"/>
    <p:sldId id="313" r:id="rId4"/>
    <p:sldId id="257" r:id="rId5"/>
    <p:sldId id="258" r:id="rId6"/>
    <p:sldId id="259" r:id="rId7"/>
    <p:sldId id="261" r:id="rId8"/>
    <p:sldId id="260" r:id="rId9"/>
    <p:sldId id="262" r:id="rId10"/>
    <p:sldId id="263" r:id="rId11"/>
    <p:sldId id="264" r:id="rId12"/>
    <p:sldId id="314" r:id="rId13"/>
    <p:sldId id="266" r:id="rId14"/>
    <p:sldId id="267" r:id="rId15"/>
    <p:sldId id="269" r:id="rId16"/>
    <p:sldId id="270" r:id="rId17"/>
    <p:sldId id="271" r:id="rId18"/>
    <p:sldId id="272" r:id="rId19"/>
    <p:sldId id="275" r:id="rId20"/>
    <p:sldId id="274" r:id="rId21"/>
    <p:sldId id="268" r:id="rId22"/>
    <p:sldId id="315" r:id="rId23"/>
    <p:sldId id="278" r:id="rId24"/>
    <p:sldId id="279" r:id="rId25"/>
    <p:sldId id="280" r:id="rId26"/>
    <p:sldId id="281" r:id="rId27"/>
    <p:sldId id="282" r:id="rId28"/>
    <p:sldId id="316" r:id="rId29"/>
    <p:sldId id="283" r:id="rId30"/>
    <p:sldId id="287" r:id="rId31"/>
    <p:sldId id="288" r:id="rId32"/>
    <p:sldId id="284" r:id="rId33"/>
    <p:sldId id="285" r:id="rId34"/>
    <p:sldId id="286" r:id="rId35"/>
    <p:sldId id="317" r:id="rId36"/>
    <p:sldId id="289" r:id="rId37"/>
    <p:sldId id="290" r:id="rId38"/>
    <p:sldId id="291" r:id="rId39"/>
    <p:sldId id="324" r:id="rId40"/>
    <p:sldId id="318" r:id="rId41"/>
    <p:sldId id="319" r:id="rId42"/>
    <p:sldId id="293" r:id="rId43"/>
    <p:sldId id="294" r:id="rId44"/>
    <p:sldId id="295" r:id="rId45"/>
    <p:sldId id="296" r:id="rId46"/>
    <p:sldId id="320" r:id="rId47"/>
    <p:sldId id="321" r:id="rId48"/>
    <p:sldId id="322" r:id="rId49"/>
    <p:sldId id="323" r:id="rId50"/>
  </p:sldIdLst>
  <p:sldSz cx="12192000" cy="6858000"/>
  <p:notesSz cx="68580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8" autoAdjust="0"/>
  </p:normalViewPr>
  <p:slideViewPr>
    <p:cSldViewPr>
      <p:cViewPr varScale="1">
        <p:scale>
          <a:sx n="64" d="100"/>
          <a:sy n="64" d="100"/>
        </p:scale>
        <p:origin x="677" y="72"/>
      </p:cViewPr>
      <p:guideLst>
        <p:guide orient="horz" pos="2160"/>
        <p:guide pos="3840"/>
      </p:guideLst>
    </p:cSldViewPr>
  </p:slideViewPr>
  <p:notesTextViewPr>
    <p:cViewPr>
      <p:scale>
        <a:sx n="1" d="1"/>
        <a:sy n="1" d="1"/>
      </p:scale>
      <p:origin x="0" y="-49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63DC1A1-7F25-4B34-A113-4E2AB61C7043}" type="datetimeFigureOut">
              <a:rPr lang="en-US" smtClean="0"/>
              <a:t>5/2/2024</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0A5DD6-6495-4D40-A1D4-AE2DB3B95246}" type="slidenum">
              <a:rPr lang="en-US" smtClean="0"/>
              <a:t>‹#›</a:t>
            </a:fld>
            <a:endParaRPr lang="en-US"/>
          </a:p>
        </p:txBody>
      </p:sp>
    </p:spTree>
    <p:extLst>
      <p:ext uri="{BB962C8B-B14F-4D97-AF65-F5344CB8AC3E}">
        <p14:creationId xmlns:p14="http://schemas.microsoft.com/office/powerpoint/2010/main" val="223771187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ctr"/>
            <a:r>
              <a:rPr lang="en-US" sz="7200" b="1" dirty="0"/>
              <a:t>Geometry 12</a:t>
            </a:r>
          </a:p>
        </p:txBody>
      </p:sp>
      <p:sp>
        <p:nvSpPr>
          <p:cNvPr id="4" name="Slide Number Placeholder 3"/>
          <p:cNvSpPr>
            <a:spLocks noGrp="1"/>
          </p:cNvSpPr>
          <p:nvPr>
            <p:ph type="sldNum" sz="quarter" idx="10"/>
          </p:nvPr>
        </p:nvSpPr>
        <p:spPr/>
        <p:txBody>
          <a:bodyPr/>
          <a:lstStyle/>
          <a:p>
            <a:fld id="{530A5DD6-6495-4D40-A1D4-AE2DB3B95246}" type="slidenum">
              <a:rPr lang="en-US" smtClean="0"/>
              <a:t>1</a:t>
            </a:fld>
            <a:endParaRPr lang="en-US"/>
          </a:p>
        </p:txBody>
      </p:sp>
    </p:spTree>
    <p:extLst>
      <p:ext uri="{BB962C8B-B14F-4D97-AF65-F5344CB8AC3E}">
        <p14:creationId xmlns:p14="http://schemas.microsoft.com/office/powerpoint/2010/main" val="192585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10</a:t>
            </a:fld>
            <a:endParaRPr lang="en-US"/>
          </a:p>
        </p:txBody>
      </p:sp>
    </p:spTree>
    <p:extLst>
      <p:ext uri="{BB962C8B-B14F-4D97-AF65-F5344CB8AC3E}">
        <p14:creationId xmlns:p14="http://schemas.microsoft.com/office/powerpoint/2010/main" val="424066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Triangle</a:t>
            </a:r>
          </a:p>
          <a:p>
            <a:endParaRPr lang="en-US" dirty="0"/>
          </a:p>
          <a:p>
            <a:r>
              <a:rPr lang="en-US" dirty="0"/>
              <a:t>Circle</a:t>
            </a:r>
          </a:p>
          <a:p>
            <a:endParaRPr lang="en-US" dirty="0"/>
          </a:p>
          <a:p>
            <a:r>
              <a:rPr lang="en-US" dirty="0"/>
              <a:t>Hexagon</a:t>
            </a:r>
          </a:p>
          <a:p>
            <a:endParaRPr lang="en-US" dirty="0"/>
          </a:p>
        </p:txBody>
      </p:sp>
      <p:sp>
        <p:nvSpPr>
          <p:cNvPr id="4" name="Slide Number Placeholder 3"/>
          <p:cNvSpPr>
            <a:spLocks noGrp="1"/>
          </p:cNvSpPr>
          <p:nvPr>
            <p:ph type="sldNum" sz="quarter" idx="10"/>
          </p:nvPr>
        </p:nvSpPr>
        <p:spPr/>
        <p:txBody>
          <a:bodyPr/>
          <a:lstStyle/>
          <a:p>
            <a:fld id="{530A5DD6-6495-4D40-A1D4-AE2DB3B95246}" type="slidenum">
              <a:rPr lang="en-US" smtClean="0"/>
              <a:t>11</a:t>
            </a:fld>
            <a:endParaRPr lang="en-US"/>
          </a:p>
        </p:txBody>
      </p:sp>
    </p:spTree>
    <p:extLst>
      <p:ext uri="{BB962C8B-B14F-4D97-AF65-F5344CB8AC3E}">
        <p14:creationId xmlns:p14="http://schemas.microsoft.com/office/powerpoint/2010/main" val="320013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12</a:t>
            </a:fld>
            <a:endParaRPr lang="en-US"/>
          </a:p>
        </p:txBody>
      </p:sp>
    </p:spTree>
    <p:extLst>
      <p:ext uri="{BB962C8B-B14F-4D97-AF65-F5344CB8AC3E}">
        <p14:creationId xmlns:p14="http://schemas.microsoft.com/office/powerpoint/2010/main" val="167505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EEDDAB1-2B18-4F17-A2B6-1ED0739EF7EF}" type="slidenum">
              <a:rPr lang="en-US" smtClean="0">
                <a:latin typeface="Arial" charset="0"/>
              </a:rPr>
              <a:pPr/>
              <a:t>13</a:t>
            </a:fld>
            <a:endParaRPr lang="en-US">
              <a:latin typeface="Arial" charset="0"/>
            </a:endParaRPr>
          </a:p>
        </p:txBody>
      </p:sp>
      <p:sp>
        <p:nvSpPr>
          <p:cNvPr id="45059" name="Rectangle 2"/>
          <p:cNvSpPr>
            <a:spLocks noGrp="1" noRot="1" noChangeAspect="1" noChangeArrowheads="1" noTextEdit="1"/>
          </p:cNvSpPr>
          <p:nvPr>
            <p:ph type="sldImg"/>
          </p:nvPr>
        </p:nvSpPr>
        <p:spPr>
          <a:xfrm>
            <a:off x="330200" y="696913"/>
            <a:ext cx="6197600" cy="34861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Some sports relie on having very little friction.  In biking for example, the smaller the surface area of the tires, the less friction there is.  And thus the faster the rider can go. </a:t>
            </a:r>
          </a:p>
          <a:p>
            <a:pPr eaLnBrk="1" hangingPunct="1"/>
            <a:endParaRPr lang="en-US"/>
          </a:p>
          <a:p>
            <a:pPr eaLnBrk="1" hangingPunct="1"/>
            <a:r>
              <a:rPr lang="en-US">
                <a:sym typeface="Wingdings" pitchFamily="2" charset="2"/>
              </a:rPr>
              <a:t> </a:t>
            </a:r>
            <a:r>
              <a:rPr lang="en-US"/>
              <a:t>Draw the top triangle first (for some triangles you may have to count a horizontal space as 2)</a:t>
            </a:r>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14</a:t>
            </a:fld>
            <a:endParaRPr lang="en-US"/>
          </a:p>
        </p:txBody>
      </p:sp>
    </p:spTree>
    <p:extLst>
      <p:ext uri="{BB962C8B-B14F-4D97-AF65-F5344CB8AC3E}">
        <p14:creationId xmlns:p14="http://schemas.microsoft.com/office/powerpoint/2010/main" val="56163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15</a:t>
            </a:fld>
            <a:endParaRPr lang="en-US"/>
          </a:p>
        </p:txBody>
      </p:sp>
    </p:spTree>
    <p:extLst>
      <p:ext uri="{BB962C8B-B14F-4D97-AF65-F5344CB8AC3E}">
        <p14:creationId xmlns:p14="http://schemas.microsoft.com/office/powerpoint/2010/main" val="201564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16</a:t>
            </a:fld>
            <a:endParaRPr lang="en-US"/>
          </a:p>
        </p:txBody>
      </p:sp>
    </p:spTree>
    <p:extLst>
      <p:ext uri="{BB962C8B-B14F-4D97-AF65-F5344CB8AC3E}">
        <p14:creationId xmlns:p14="http://schemas.microsoft.com/office/powerpoint/2010/main" val="178313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B4F9F30-E2D0-4E77-9ACA-74F23B016F71}" type="slidenum">
              <a:rPr lang="en-US" smtClean="0">
                <a:latin typeface="Arial" charset="0"/>
              </a:rPr>
              <a:pPr/>
              <a:t>17</a:t>
            </a:fld>
            <a:endParaRPr lang="en-US">
              <a:latin typeface="Arial" charset="0"/>
            </a:endParaRPr>
          </a:p>
        </p:txBody>
      </p:sp>
      <p:sp>
        <p:nvSpPr>
          <p:cNvPr id="47107" name="Rectangle 2"/>
          <p:cNvSpPr>
            <a:spLocks noGrp="1" noRot="1" noChangeAspect="1" noChangeArrowheads="1" noTextEdit="1"/>
          </p:cNvSpPr>
          <p:nvPr>
            <p:ph type="sldImg"/>
          </p:nvPr>
        </p:nvSpPr>
        <p:spPr>
          <a:xfrm>
            <a:off x="330200" y="696913"/>
            <a:ext cx="6197600" cy="34861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You can find the surface area by adding up the areas of each surface, but if you could use a formula, it would be quicker</a:t>
            </a:r>
          </a:p>
          <a:p>
            <a:pPr lvl="1" eaLnBrk="1" hangingPunct="1"/>
            <a:r>
              <a:rPr lang="en-US"/>
              <a:t>All the lateral surfaces are rectangles</a:t>
            </a:r>
          </a:p>
          <a:p>
            <a:pPr lvl="1" eaLnBrk="1" hangingPunct="1"/>
            <a:r>
              <a:rPr lang="en-US"/>
              <a:t>Area = bh </a:t>
            </a:r>
          </a:p>
          <a:p>
            <a:pPr lvl="1" eaLnBrk="1" hangingPunct="1"/>
            <a:r>
              <a:rPr lang="en-US"/>
              <a:t>Add up the areas L = ah + bh + ch + … + dh</a:t>
            </a:r>
          </a:p>
          <a:p>
            <a:pPr lvl="2" eaLnBrk="1" hangingPunct="1"/>
            <a:r>
              <a:rPr lang="en-US"/>
              <a:t>L = (a + b + c + … + d)h</a:t>
            </a:r>
          </a:p>
          <a:p>
            <a:pPr lvl="2" eaLnBrk="1" hangingPunct="1"/>
            <a:r>
              <a:rPr lang="en-US"/>
              <a:t>Perimeter of base = a + b + c + … + d</a:t>
            </a:r>
          </a:p>
          <a:p>
            <a:pPr lvl="2" eaLnBrk="1" hangingPunct="1"/>
            <a:r>
              <a:rPr lang="en-US"/>
              <a:t>L = Ph</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18</a:t>
            </a:fld>
            <a:endParaRPr lang="en-US"/>
          </a:p>
        </p:txBody>
      </p:sp>
    </p:spTree>
    <p:extLst>
      <p:ext uri="{BB962C8B-B14F-4D97-AF65-F5344CB8AC3E}">
        <p14:creationId xmlns:p14="http://schemas.microsoft.com/office/powerpoint/2010/main" val="637659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u="sng" dirty="0"/>
                  <a:t>/</a:t>
                </a:r>
                <a:r>
                  <a:rPr lang="en-US" u="none" dirty="0">
                    <a:sym typeface="Wingdings 2"/>
                  </a:rPr>
                  <a:t></a:t>
                </a:r>
                <a:r>
                  <a:rPr lang="en-US" u="sng" dirty="0">
                    <a:sym typeface="Wingdings 2"/>
                  </a:rPr>
                  <a:t>\</a:t>
                </a:r>
                <a:endParaRPr lang="en-US" u="none" dirty="0">
                  <a:sym typeface="Wingdings 2"/>
                </a:endParaRPr>
              </a:p>
              <a:p>
                <a:r>
                  <a:rPr lang="en-US" u="none" dirty="0">
                    <a:sym typeface="Wingdings 2"/>
                  </a:rPr>
                  <a:t> </a:t>
                </a:r>
              </a:p>
              <a:p>
                <a:r>
                  <a:rPr lang="en-US" u="none" dirty="0">
                    <a:sym typeface="Wingdings 2"/>
                  </a:rPr>
                  <a:t> </a:t>
                </a:r>
              </a:p>
              <a:p>
                <a:endParaRPr lang="en-US" u="none" dirty="0">
                  <a:sym typeface="Wingdings 2"/>
                </a:endParaRPr>
              </a:p>
              <a:p>
                <a:pPr/>
                <a14:m>
                  <m:oMathPara xmlns:m="http://schemas.openxmlformats.org/officeDocument/2006/math">
                    <m:oMathParaPr>
                      <m:jc m:val="centerGroup"/>
                    </m:oMathParaPr>
                    <m:oMath xmlns:m="http://schemas.openxmlformats.org/officeDocument/2006/math">
                      <m:r>
                        <a:rPr lang="en-US" b="0" i="1" u="none" smtClean="0">
                          <a:latin typeface="Cambria Math"/>
                          <a:sym typeface="Wingdings 2"/>
                        </a:rPr>
                        <m:t>𝑃</m:t>
                      </m:r>
                      <m:r>
                        <a:rPr lang="en-US" b="0" i="1" u="none" smtClean="0">
                          <a:latin typeface="Cambria Math"/>
                          <a:sym typeface="Wingdings 2"/>
                        </a:rPr>
                        <m:t>=2</m:t>
                      </m:r>
                      <m:d>
                        <m:dPr>
                          <m:ctrlPr>
                            <a:rPr lang="en-US" b="0" i="1" u="none" smtClean="0">
                              <a:latin typeface="Cambria Math" panose="02040503050406030204" pitchFamily="18" charset="0"/>
                              <a:sym typeface="Wingdings 2"/>
                            </a:rPr>
                          </m:ctrlPr>
                        </m:dPr>
                        <m:e>
                          <m:r>
                            <a:rPr lang="en-US" b="0" i="1" u="none" smtClean="0">
                              <a:latin typeface="Cambria Math"/>
                              <a:sym typeface="Wingdings 2"/>
                            </a:rPr>
                            <m:t>3</m:t>
                          </m:r>
                        </m:e>
                      </m:d>
                      <m:r>
                        <a:rPr lang="en-US" b="0" i="1" u="none" smtClean="0">
                          <a:latin typeface="Cambria Math"/>
                          <a:sym typeface="Wingdings 2"/>
                        </a:rPr>
                        <m:t>+2</m:t>
                      </m:r>
                      <m:d>
                        <m:dPr>
                          <m:ctrlPr>
                            <a:rPr lang="en-US" b="0" i="1" u="none" smtClean="0">
                              <a:latin typeface="Cambria Math" panose="02040503050406030204" pitchFamily="18" charset="0"/>
                              <a:sym typeface="Wingdings 2"/>
                            </a:rPr>
                          </m:ctrlPr>
                        </m:dPr>
                        <m:e>
                          <m:r>
                            <a:rPr lang="en-US" b="0" i="1" u="none" smtClean="0">
                              <a:latin typeface="Cambria Math"/>
                              <a:sym typeface="Wingdings 2"/>
                            </a:rPr>
                            <m:t>4</m:t>
                          </m:r>
                        </m:e>
                      </m:d>
                      <m:r>
                        <a:rPr lang="en-US" b="0" i="1" u="none" smtClean="0">
                          <a:latin typeface="Cambria Math"/>
                          <a:sym typeface="Wingdings 2"/>
                        </a:rPr>
                        <m:t>=14</m:t>
                      </m:r>
                    </m:oMath>
                  </m:oMathPara>
                </a14:m>
                <a:endParaRPr lang="en-US" u="none" dirty="0">
                  <a:sym typeface="Wingdings 2"/>
                </a:endParaRPr>
              </a:p>
              <a:p>
                <a:pPr/>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14</m:t>
                          </m:r>
                        </m:e>
                      </m:d>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=98</m:t>
                      </m:r>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=3⋅4=12</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12</m:t>
                          </m:r>
                        </m:e>
                      </m:d>
                      <m:r>
                        <a:rPr lang="en-US" b="0" i="1" smtClean="0">
                          <a:latin typeface="Cambria Math"/>
                        </a:rPr>
                        <m:t>+14</m:t>
                      </m:r>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=122</m:t>
                      </m:r>
                    </m:oMath>
                  </m:oMathPara>
                </a14:m>
                <a:endParaRPr lang="en-US" dirty="0"/>
              </a:p>
            </p:txBody>
          </p:sp>
        </mc:Choice>
        <mc:Fallback xmlns="">
          <p:sp>
            <p:nvSpPr>
              <p:cNvPr id="3" name="Notes Placeholder 2"/>
              <p:cNvSpPr>
                <a:spLocks noGrp="1"/>
              </p:cNvSpPr>
              <p:nvPr>
                <p:ph type="body" idx="1"/>
              </p:nvPr>
            </p:nvSpPr>
            <p:spPr/>
            <p:txBody>
              <a:bodyPr/>
              <a:lstStyle/>
              <a:p>
                <a:r>
                  <a:rPr lang="en-US" u="sng" dirty="0" smtClean="0"/>
                  <a:t>/</a:t>
                </a:r>
                <a:r>
                  <a:rPr lang="en-US" u="none" dirty="0" smtClean="0">
                    <a:sym typeface="Wingdings 2"/>
                  </a:rPr>
                  <a:t></a:t>
                </a:r>
                <a:r>
                  <a:rPr lang="en-US" u="sng" dirty="0" smtClean="0">
                    <a:sym typeface="Wingdings 2"/>
                  </a:rPr>
                  <a:t>\</a:t>
                </a:r>
                <a:endParaRPr lang="en-US" u="none" dirty="0" smtClean="0">
                  <a:sym typeface="Wingdings 2"/>
                </a:endParaRPr>
              </a:p>
              <a:p>
                <a:r>
                  <a:rPr lang="en-US" u="none" dirty="0" smtClean="0">
                    <a:sym typeface="Wingdings 2"/>
                  </a:rPr>
                  <a:t> </a:t>
                </a:r>
                <a:r>
                  <a:rPr lang="en-US" u="none" dirty="0" smtClean="0">
                    <a:sym typeface="Wingdings 2"/>
                  </a:rPr>
                  <a:t></a:t>
                </a:r>
              </a:p>
              <a:p>
                <a:r>
                  <a:rPr lang="en-US" u="none" dirty="0" smtClean="0">
                    <a:sym typeface="Wingdings 2"/>
                  </a:rPr>
                  <a:t> </a:t>
                </a:r>
              </a:p>
              <a:p>
                <a:endParaRPr lang="en-US" u="none" dirty="0" smtClean="0">
                  <a:sym typeface="Wingdings 2"/>
                </a:endParaRPr>
              </a:p>
              <a:p>
                <a:r>
                  <a:rPr lang="en-US" b="0" i="0" u="none" smtClean="0">
                    <a:latin typeface="Cambria Math"/>
                    <a:sym typeface="Wingdings 2"/>
                  </a:rPr>
                  <a:t>𝑃=2(3)+2(4)=14</a:t>
                </a:r>
                <a:endParaRPr lang="en-US" u="none" dirty="0" smtClean="0">
                  <a:sym typeface="Wingdings 2"/>
                </a:endParaRPr>
              </a:p>
              <a:p>
                <a:r>
                  <a:rPr lang="en-US" b="0" i="0" smtClean="0">
                    <a:latin typeface="Cambria Math"/>
                  </a:rPr>
                  <a:t>𝐿=(14)(7)=98</a:t>
                </a:r>
                <a:endParaRPr lang="en-US" b="0" i="1" dirty="0" smtClean="0">
                  <a:latin typeface="Cambria Math"/>
                </a:endParaRPr>
              </a:p>
              <a:p>
                <a:r>
                  <a:rPr lang="en-US" b="0" i="0" smtClean="0">
                    <a:latin typeface="Cambria Math"/>
                  </a:rPr>
                  <a:t>𝐵=3⋅4=12</a:t>
                </a:r>
                <a:endParaRPr lang="en-US" b="0" dirty="0" smtClean="0"/>
              </a:p>
              <a:p>
                <a:r>
                  <a:rPr lang="en-US" b="0" i="0" smtClean="0">
                    <a:latin typeface="Cambria Math"/>
                  </a:rPr>
                  <a:t>𝐴=2(12)+14(7)=122</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19</a:t>
            </a:fld>
            <a:endParaRPr lang="en-US"/>
          </a:p>
        </p:txBody>
      </p:sp>
    </p:spTree>
    <p:extLst>
      <p:ext uri="{BB962C8B-B14F-4D97-AF65-F5344CB8AC3E}">
        <p14:creationId xmlns:p14="http://schemas.microsoft.com/office/powerpoint/2010/main" val="192116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2</a:t>
            </a:fld>
            <a:endParaRPr lang="en-US"/>
          </a:p>
        </p:txBody>
      </p:sp>
    </p:spTree>
    <p:extLst>
      <p:ext uri="{BB962C8B-B14F-4D97-AF65-F5344CB8AC3E}">
        <p14:creationId xmlns:p14="http://schemas.microsoft.com/office/powerpoint/2010/main" val="728102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8572FF8-6F03-412A-BAB3-44586B7FB140}" type="slidenum">
              <a:rPr lang="en-US" smtClean="0">
                <a:latin typeface="Arial" charset="0"/>
              </a:rPr>
              <a:pPr/>
              <a:t>20</a:t>
            </a:fld>
            <a:endParaRPr lang="en-US">
              <a:latin typeface="Arial" charset="0"/>
            </a:endParaRPr>
          </a:p>
        </p:txBody>
      </p:sp>
      <p:sp>
        <p:nvSpPr>
          <p:cNvPr id="49155" name="Rectangle 2"/>
          <p:cNvSpPr>
            <a:spLocks noGrp="1" noRot="1" noChangeAspect="1" noChangeArrowheads="1" noTextEdit="1"/>
          </p:cNvSpPr>
          <p:nvPr>
            <p:ph type="sldImg"/>
          </p:nvPr>
        </p:nvSpPr>
        <p:spPr>
          <a:xfrm>
            <a:off x="330200" y="696913"/>
            <a:ext cx="6197600" cy="348615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DD84C07-4AB1-43C1-AEB7-F87331E53EE7}" type="slidenum">
              <a:rPr lang="en-US" smtClean="0">
                <a:latin typeface="Arial" charset="0"/>
              </a:rPr>
              <a:pPr/>
              <a:t>21</a:t>
            </a:fld>
            <a:endParaRPr lang="en-US">
              <a:latin typeface="Arial" charset="0"/>
            </a:endParaRPr>
          </a:p>
        </p:txBody>
      </p:sp>
      <p:sp>
        <p:nvSpPr>
          <p:cNvPr id="46083"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60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100=2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+2</m:t>
                      </m:r>
                      <m:r>
                        <a:rPr lang="en-US" b="0" i="1" smtClean="0">
                          <a:latin typeface="Cambria Math"/>
                        </a:rPr>
                        <m:t>𝜋</m:t>
                      </m:r>
                      <m:r>
                        <a:rPr lang="en-US" b="0" i="1" smtClean="0">
                          <a:latin typeface="Cambria Math"/>
                        </a:rPr>
                        <m:t>𝑟</m:t>
                      </m:r>
                      <m:d>
                        <m:dPr>
                          <m:ctrlPr>
                            <a:rPr lang="en-US" b="0" i="1" smtClean="0">
                              <a:latin typeface="Cambria Math" panose="02040503050406030204" pitchFamily="18" charset="0"/>
                            </a:rPr>
                          </m:ctrlPr>
                        </m:dPr>
                        <m:e>
                          <m:r>
                            <a:rPr lang="en-US" b="0" i="1" smtClean="0">
                              <a:latin typeface="Cambria Math"/>
                            </a:rPr>
                            <m:t>5</m:t>
                          </m:r>
                        </m:e>
                      </m:d>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100=2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+10</m:t>
                      </m:r>
                      <m:r>
                        <a:rPr lang="en-US" b="0" i="1" smtClean="0">
                          <a:latin typeface="Cambria Math"/>
                        </a:rPr>
                        <m:t>𝜋</m:t>
                      </m:r>
                      <m:r>
                        <a:rPr lang="en-US" b="0" i="1" smtClean="0">
                          <a:latin typeface="Cambria Math"/>
                        </a:rPr>
                        <m:t>𝑟</m:t>
                      </m:r>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0=2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+10</m:t>
                      </m:r>
                      <m:r>
                        <a:rPr lang="en-US" b="0" i="1" smtClean="0">
                          <a:latin typeface="Cambria Math"/>
                        </a:rPr>
                        <m:t>𝜋</m:t>
                      </m:r>
                      <m:r>
                        <a:rPr lang="en-US" b="0" i="1" smtClean="0">
                          <a:latin typeface="Cambria Math"/>
                        </a:rPr>
                        <m:t>𝑟</m:t>
                      </m:r>
                      <m:r>
                        <a:rPr lang="en-US" b="0" i="1" smtClean="0">
                          <a:latin typeface="Cambria Math"/>
                        </a:rPr>
                        <m:t>−100</m:t>
                      </m:r>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0=</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r>
                        <a:rPr lang="en-US" b="0" i="1" smtClean="0">
                          <a:latin typeface="Cambria Math"/>
                        </a:rPr>
                        <m:t>+5</m:t>
                      </m:r>
                      <m:r>
                        <a:rPr lang="en-US" b="0" i="1" smtClean="0">
                          <a:latin typeface="Cambria Math"/>
                        </a:rPr>
                        <m:t>𝑟</m:t>
                      </m:r>
                      <m:r>
                        <a:rPr lang="en-US" b="0" i="1" smtClean="0">
                          <a:latin typeface="Cambria Math"/>
                        </a:rPr>
                        <m:t>−15.915</m:t>
                      </m:r>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2</m:t>
                                  </m:r>
                                </m:sup>
                              </m:sSup>
                              <m:r>
                                <a:rPr lang="en-US" b="0" i="1" smtClean="0">
                                  <a:latin typeface="Cambria Math"/>
                                </a:rPr>
                                <m:t>−4</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−15.915</m:t>
                                  </m:r>
                                </m:e>
                              </m:d>
                            </m:e>
                          </m:rad>
                        </m:num>
                        <m:den>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1</m:t>
                              </m:r>
                            </m:e>
                          </m:d>
                        </m:den>
                      </m:f>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88.662</m:t>
                              </m:r>
                            </m:e>
                          </m:rad>
                        </m:num>
                        <m:den>
                          <m:r>
                            <a:rPr lang="en-US" b="0" i="1" smtClean="0">
                              <a:latin typeface="Cambria Math"/>
                            </a:rPr>
                            <m:t>2</m:t>
                          </m:r>
                        </m:den>
                      </m:f>
                    </m:oMath>
                  </m:oMathPara>
                </a14:m>
                <a:endParaRPr lang="en-US" b="0" dirty="0"/>
              </a:p>
              <a:p>
                <a:pPr lvl="0" eaLnBrk="1" hangingPunct="1"/>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=2.2, −7.2</m:t>
                      </m:r>
                    </m:oMath>
                  </m:oMathPara>
                </a14:m>
                <a:endParaRPr lang="en-US" dirty="0"/>
              </a:p>
              <a:p>
                <a:pPr eaLnBrk="1" hangingPunct="1"/>
                <a:r>
                  <a:rPr lang="en-US" dirty="0"/>
                  <a:t>Only 2.2</a:t>
                </a:r>
                <a:r>
                  <a:rPr lang="en-US" baseline="0" dirty="0"/>
                  <a:t> makes sense because the radius must be positive</a:t>
                </a:r>
                <a:endParaRPr lang="en-US" dirty="0"/>
              </a:p>
              <a:p>
                <a:pPr eaLnBrk="1" hangingPunct="1"/>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=2</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+2</m:t>
                      </m:r>
                      <m:r>
                        <a:rPr lang="en-US" b="0" i="1" smtClean="0">
                          <a:latin typeface="Cambria Math"/>
                        </a:rPr>
                        <m:t>𝜋</m:t>
                      </m:r>
                      <m:d>
                        <m:dPr>
                          <m:ctrlPr>
                            <a:rPr lang="en-US" b="0" i="1" smtClean="0">
                              <a:latin typeface="Cambria Math" panose="02040503050406030204" pitchFamily="18" charset="0"/>
                            </a:rPr>
                          </m:ctrlPr>
                        </m:dPr>
                        <m:e>
                          <m:r>
                            <a:rPr lang="en-US" b="0" i="1" smtClean="0">
                              <a:latin typeface="Cambria Math"/>
                            </a:rPr>
                            <m:t>2</m:t>
                          </m:r>
                        </m:e>
                      </m:d>
                      <m:d>
                        <m:dPr>
                          <m:ctrlPr>
                            <a:rPr lang="en-US" b="0" i="1" smtClean="0">
                              <a:latin typeface="Cambria Math" panose="02040503050406030204" pitchFamily="18" charset="0"/>
                            </a:rPr>
                          </m:ctrlPr>
                        </m:dPr>
                        <m:e>
                          <m:r>
                            <a:rPr lang="en-US" b="0" i="1" smtClean="0">
                              <a:latin typeface="Cambria Math"/>
                            </a:rPr>
                            <m:t>5</m:t>
                          </m:r>
                        </m:e>
                      </m:d>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=8</m:t>
                      </m:r>
                      <m:r>
                        <a:rPr lang="en-US" b="0" i="1" smtClean="0">
                          <a:latin typeface="Cambria Math"/>
                        </a:rPr>
                        <m:t>𝜋</m:t>
                      </m:r>
                      <m:r>
                        <a:rPr lang="en-US" b="0" i="1" smtClean="0">
                          <a:latin typeface="Cambria Math"/>
                        </a:rPr>
                        <m:t>+20</m:t>
                      </m:r>
                      <m:r>
                        <a:rPr lang="en-US" b="0" i="1" smtClean="0">
                          <a:latin typeface="Cambria Math"/>
                        </a:rPr>
                        <m:t>𝜋</m:t>
                      </m:r>
                      <m:r>
                        <a:rPr lang="en-US" b="0" i="1" smtClean="0">
                          <a:latin typeface="Cambria Math"/>
                        </a:rPr>
                        <m:t>=28</m:t>
                      </m:r>
                      <m:r>
                        <a:rPr lang="en-US" b="0" i="1" smtClean="0">
                          <a:latin typeface="Cambria Math"/>
                        </a:rPr>
                        <m:t>𝜋</m:t>
                      </m:r>
                    </m:oMath>
                  </m:oMathPara>
                </a14:m>
                <a:endParaRPr lang="en-US" dirty="0"/>
              </a:p>
            </p:txBody>
          </p:sp>
        </mc:Choice>
        <mc:Fallback xmlns="">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b="0" i="0" smtClean="0">
                    <a:latin typeface="Cambria Math"/>
                  </a:rPr>
                  <a:t>100=2𝜋𝑟^2+2𝜋𝑟(5)</a:t>
                </a:r>
                <a:endParaRPr lang="en-US" b="0" dirty="0" smtClean="0"/>
              </a:p>
              <a:p>
                <a:pPr lvl="0" eaLnBrk="1" hangingPunct="1"/>
                <a:r>
                  <a:rPr lang="en-US" b="0" i="0" smtClean="0">
                    <a:latin typeface="Cambria Math"/>
                  </a:rPr>
                  <a:t>100=2𝜋𝑟^2+10𝜋𝑟</a:t>
                </a:r>
                <a:endParaRPr lang="en-US" b="0" dirty="0" smtClean="0"/>
              </a:p>
              <a:p>
                <a:pPr lvl="0" eaLnBrk="1" hangingPunct="1"/>
                <a:r>
                  <a:rPr lang="en-US" b="0" i="0" smtClean="0">
                    <a:latin typeface="Cambria Math"/>
                  </a:rPr>
                  <a:t>0=2𝜋𝑟^2+10𝜋𝑟−100</a:t>
                </a:r>
                <a:endParaRPr lang="en-US" b="0" dirty="0" smtClean="0"/>
              </a:p>
              <a:p>
                <a:pPr lvl="0" eaLnBrk="1" hangingPunct="1"/>
                <a:r>
                  <a:rPr lang="en-US" b="0" i="0" smtClean="0">
                    <a:latin typeface="Cambria Math"/>
                  </a:rPr>
                  <a:t>0=𝑟^2+5𝑟−15.915</a:t>
                </a:r>
                <a:endParaRPr lang="en-US" b="0" dirty="0" smtClean="0"/>
              </a:p>
              <a:p>
                <a:pPr lvl="0" eaLnBrk="1" hangingPunct="1"/>
                <a:r>
                  <a:rPr lang="en-US" b="0" i="0" smtClean="0">
                    <a:latin typeface="Cambria Math"/>
                  </a:rPr>
                  <a:t>𝑟=(−5±√(5^2−4(1)(−15.915) ))/2(1) </a:t>
                </a:r>
                <a:endParaRPr lang="en-US" b="0" dirty="0" smtClean="0"/>
              </a:p>
              <a:p>
                <a:pPr lvl="0" eaLnBrk="1" hangingPunct="1"/>
                <a:r>
                  <a:rPr lang="en-US" b="0" i="0" smtClean="0">
                    <a:latin typeface="Cambria Math"/>
                  </a:rPr>
                  <a:t>𝑟=(−5±√88.662)/2</a:t>
                </a:r>
                <a:endParaRPr lang="en-US" b="0" dirty="0" smtClean="0"/>
              </a:p>
              <a:p>
                <a:pPr lvl="0" eaLnBrk="1" hangingPunct="1"/>
                <a:r>
                  <a:rPr lang="en-US" b="0" i="0" smtClean="0">
                    <a:latin typeface="Cambria Math"/>
                  </a:rPr>
                  <a:t>𝑟=2.2, −7.2</a:t>
                </a:r>
                <a:endParaRPr lang="en-US" dirty="0" smtClean="0"/>
              </a:p>
              <a:p>
                <a:pPr eaLnBrk="1" hangingPunct="1"/>
                <a:r>
                  <a:rPr lang="en-US" dirty="0" smtClean="0"/>
                  <a:t>Only 2.2</a:t>
                </a:r>
                <a:r>
                  <a:rPr lang="en-US" baseline="0" dirty="0" smtClean="0"/>
                  <a:t> makes sense because the radius must be positive</a:t>
                </a:r>
                <a:endParaRPr lang="en-US" dirty="0" smtClean="0"/>
              </a:p>
              <a:p>
                <a:pPr eaLnBrk="1" hangingPunct="1"/>
                <a:endParaRPr lang="en-US" dirty="0" smtClean="0"/>
              </a:p>
              <a:p>
                <a:pPr eaLnBrk="1" hangingPunct="1"/>
                <a:r>
                  <a:rPr lang="en-US" b="0" i="0" smtClean="0">
                    <a:latin typeface="Cambria Math"/>
                  </a:rPr>
                  <a:t>𝑆=2𝜋2^2+2𝜋(2)(5)</a:t>
                </a:r>
                <a:endParaRPr lang="en-US" b="0" dirty="0" smtClean="0"/>
              </a:p>
              <a:p>
                <a:pPr eaLnBrk="1" hangingPunct="1"/>
                <a:r>
                  <a:rPr lang="en-US" b="0" i="0" smtClean="0">
                    <a:latin typeface="Cambria Math"/>
                  </a:rPr>
                  <a:t>𝑆=8𝜋+20𝜋=28𝜋</a:t>
                </a:r>
                <a:endParaRPr lang="en-US" dirty="0" smtClean="0"/>
              </a:p>
            </p:txBody>
          </p:sp>
        </mc:Fallback>
      </mc:AlternateContent>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22</a:t>
            </a:fld>
            <a:endParaRPr lang="en-US"/>
          </a:p>
        </p:txBody>
      </p:sp>
    </p:spTree>
    <p:extLst>
      <p:ext uri="{BB962C8B-B14F-4D97-AF65-F5344CB8AC3E}">
        <p14:creationId xmlns:p14="http://schemas.microsoft.com/office/powerpoint/2010/main" val="6037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23</a:t>
            </a:fld>
            <a:endParaRPr lang="en-US"/>
          </a:p>
        </p:txBody>
      </p:sp>
    </p:spTree>
    <p:extLst>
      <p:ext uri="{BB962C8B-B14F-4D97-AF65-F5344CB8AC3E}">
        <p14:creationId xmlns:p14="http://schemas.microsoft.com/office/powerpoint/2010/main" val="3482687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1FEC88E-F5BB-4689-9AE3-4561460CFE03}" type="slidenum">
              <a:rPr lang="en-US" smtClean="0">
                <a:latin typeface="Arial" charset="0"/>
              </a:rPr>
              <a:pPr/>
              <a:t>24</a:t>
            </a:fld>
            <a:endParaRPr lang="en-US">
              <a:latin typeface="Arial" charset="0"/>
            </a:endParaRPr>
          </a:p>
        </p:txBody>
      </p:sp>
      <p:sp>
        <p:nvSpPr>
          <p:cNvPr id="51203" name="Rectangle 2"/>
          <p:cNvSpPr>
            <a:spLocks noGrp="1" noRot="1" noChangeAspect="1" noChangeArrowheads="1" noTextEdit="1"/>
          </p:cNvSpPr>
          <p:nvPr>
            <p:ph type="sldImg"/>
          </p:nvPr>
        </p:nvSpPr>
        <p:spPr>
          <a:xfrm>
            <a:off x="330200" y="696913"/>
            <a:ext cx="61976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Lateral area is ½ because the sides are triangles.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045D4C2-E376-47D0-B860-C9D8524E98C7}" type="slidenum">
              <a:rPr lang="en-US" smtClean="0">
                <a:latin typeface="Arial" charset="0"/>
              </a:rPr>
              <a:pPr/>
              <a:t>25</a:t>
            </a:fld>
            <a:endParaRPr lang="en-US">
              <a:latin typeface="Arial" charset="0"/>
            </a:endParaRPr>
          </a:p>
        </p:txBody>
      </p:sp>
      <p:sp>
        <p:nvSpPr>
          <p:cNvPr id="52227"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222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Base</a:t>
                </a:r>
                <a:r>
                  <a:rPr lang="en-US" baseline="0" dirty="0"/>
                  <a:t> Area</a:t>
                </a: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5⋅8</m:t>
                          </m:r>
                        </m:e>
                      </m:d>
                      <m:d>
                        <m:dPr>
                          <m:ctrlPr>
                            <a:rPr lang="en-US" b="0" i="1" smtClean="0">
                              <a:latin typeface="Cambria Math" panose="02040503050406030204" pitchFamily="18" charset="0"/>
                            </a:rPr>
                          </m:ctrlPr>
                        </m:dPr>
                        <m:e>
                          <m:r>
                            <a:rPr lang="en-US" b="0" i="1" smtClean="0">
                              <a:latin typeface="Cambria Math"/>
                            </a:rPr>
                            <m:t>5.5</m:t>
                          </m:r>
                        </m:e>
                      </m:d>
                      <m:r>
                        <a:rPr lang="en-US" b="0" i="1" smtClean="0">
                          <a:latin typeface="Cambria Math"/>
                        </a:rPr>
                        <m:t>=110</m:t>
                      </m:r>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ℓ</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5.5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4.8</m:t>
                          </m:r>
                        </m:e>
                        <m:sup>
                          <m:r>
                            <a:rPr lang="en-US" b="0" i="1"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ℓ=7.3</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m:t>
                      </m:r>
                      <m:r>
                        <a:rPr lang="en-US" b="0" i="1" smtClean="0">
                          <a:latin typeface="Cambria Math"/>
                        </a:rPr>
                        <m:t>ℓ</m:t>
                      </m:r>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=110+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5⋅8</m:t>
                          </m:r>
                        </m:e>
                      </m:d>
                      <m:d>
                        <m:dPr>
                          <m:ctrlPr>
                            <a:rPr lang="en-US" b="0" i="1" smtClean="0">
                              <a:latin typeface="Cambria Math" panose="02040503050406030204" pitchFamily="18" charset="0"/>
                            </a:rPr>
                          </m:ctrlPr>
                        </m:dPr>
                        <m:e>
                          <m:r>
                            <a:rPr lang="en-US" b="0" i="1" smtClean="0">
                              <a:latin typeface="Cambria Math"/>
                            </a:rPr>
                            <m:t>7.3</m:t>
                          </m:r>
                        </m:e>
                      </m:d>
                      <m:r>
                        <a:rPr lang="en-US" b="0" i="1" smtClean="0">
                          <a:latin typeface="Cambria Math"/>
                        </a:rPr>
                        <m:t>=256</m:t>
                      </m:r>
                    </m:oMath>
                  </m:oMathPara>
                </a14:m>
                <a:endParaRPr lang="en-US" dirty="0"/>
              </a:p>
            </p:txBody>
          </p:sp>
        </mc:Choice>
        <mc:Fallback xmlns="">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Base</a:t>
                </a:r>
                <a:r>
                  <a:rPr lang="en-US" baseline="0" dirty="0" smtClean="0"/>
                  <a:t> Area</a:t>
                </a:r>
              </a:p>
              <a:p>
                <a:pPr eaLnBrk="1" hangingPunct="1"/>
                <a:r>
                  <a:rPr lang="en-US" b="0" i="0" smtClean="0">
                    <a:latin typeface="Cambria Math"/>
                  </a:rPr>
                  <a:t>𝐵=1/2 𝑃𝑎</a:t>
                </a:r>
                <a:endParaRPr lang="en-US" b="0" dirty="0" smtClean="0"/>
              </a:p>
              <a:p>
                <a:pPr eaLnBrk="1" hangingPunct="1"/>
                <a:r>
                  <a:rPr lang="en-US" b="0" i="0" smtClean="0">
                    <a:latin typeface="Cambria Math"/>
                  </a:rPr>
                  <a:t>𝐵=1/2 (5⋅8)(5.5)=110</a:t>
                </a:r>
                <a:endParaRPr lang="en-US" b="0" dirty="0" smtClean="0"/>
              </a:p>
              <a:p>
                <a:pPr eaLnBrk="1" hangingPunct="1"/>
                <a:r>
                  <a:rPr lang="en-US" b="0" i="0" smtClean="0">
                    <a:latin typeface="Cambria Math"/>
                  </a:rPr>
                  <a:t>ℓ^2=〖5.5〗^2+〖4.8〗^2</a:t>
                </a:r>
                <a:endParaRPr lang="en-US" b="0" dirty="0" smtClean="0"/>
              </a:p>
              <a:p>
                <a:pPr eaLnBrk="1" hangingPunct="1"/>
                <a:r>
                  <a:rPr lang="en-US" b="0" i="0" smtClean="0">
                    <a:latin typeface="Cambria Math"/>
                  </a:rPr>
                  <a:t>ℓ=7.3</a:t>
                </a:r>
                <a:endParaRPr lang="en-US" b="0" dirty="0" smtClean="0"/>
              </a:p>
              <a:p>
                <a:pPr eaLnBrk="1" hangingPunct="1"/>
                <a:r>
                  <a:rPr lang="en-US" b="0" i="0" smtClean="0">
                    <a:latin typeface="Cambria Math"/>
                  </a:rPr>
                  <a:t>𝑆=𝐵+1/2 𝑃ℓ</a:t>
                </a:r>
                <a:endParaRPr lang="en-US" b="0" i="1" dirty="0" smtClean="0">
                  <a:latin typeface="Cambria Math"/>
                </a:endParaRPr>
              </a:p>
              <a:p>
                <a:pPr eaLnBrk="1" hangingPunct="1"/>
                <a:r>
                  <a:rPr lang="en-US" b="0" i="0" smtClean="0">
                    <a:latin typeface="Cambria Math"/>
                  </a:rPr>
                  <a:t>𝑆=110+1/2 (5⋅8)(7.3)=256</a:t>
                </a:r>
                <a:endParaRPr lang="en-US" dirty="0" smtClean="0"/>
              </a:p>
            </p:txBody>
          </p:sp>
        </mc:Fallback>
      </mc:AlternateContent>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A90B135-D162-4628-90ED-56279C78422A}" type="slidenum">
              <a:rPr lang="en-US" smtClean="0">
                <a:latin typeface="Arial" charset="0"/>
              </a:rPr>
              <a:pPr/>
              <a:t>26</a:t>
            </a:fld>
            <a:endParaRPr lang="en-US">
              <a:latin typeface="Arial" charset="0"/>
            </a:endParaRPr>
          </a:p>
        </p:txBody>
      </p:sp>
      <p:sp>
        <p:nvSpPr>
          <p:cNvPr id="53251" name="Rectangle 2"/>
          <p:cNvSpPr>
            <a:spLocks noGrp="1" noRot="1" noChangeAspect="1" noChangeArrowheads="1" noTextEdit="1"/>
          </p:cNvSpPr>
          <p:nvPr>
            <p:ph type="sldImg"/>
          </p:nvPr>
        </p:nvSpPr>
        <p:spPr>
          <a:xfrm>
            <a:off x="330200" y="696913"/>
            <a:ext cx="61976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Looking for lateral area.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𝐿</m:t>
                      </m:r>
                      <m:r>
                        <a:rPr lang="en-US" b="0" i="1" smtClean="0">
                          <a:latin typeface="Cambria Math"/>
                        </a:rPr>
                        <m:t>=</m:t>
                      </m:r>
                      <m:r>
                        <a:rPr lang="en-US" b="0" i="1" smtClean="0">
                          <a:latin typeface="Cambria Math"/>
                        </a:rPr>
                        <m:t>𝜋</m:t>
                      </m:r>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15</m:t>
                          </m:r>
                        </m:e>
                      </m:d>
                      <m:r>
                        <a:rPr lang="en-US" b="0" i="1" smtClean="0">
                          <a:latin typeface="Cambria Math"/>
                        </a:rPr>
                        <m:t>=141.4 </m:t>
                      </m:r>
                      <m:r>
                        <a:rPr lang="en-US" b="0" i="1" smtClean="0">
                          <a:latin typeface="Cambria Math"/>
                        </a:rPr>
                        <m:t>𝑐</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for lateral area.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a:rPr>
                  <a:t>𝐿=𝜋3(15)=141.4 𝑐𝑚^2</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27</a:t>
            </a:fld>
            <a:endParaRPr lang="en-US"/>
          </a:p>
        </p:txBody>
      </p:sp>
    </p:spTree>
    <p:extLst>
      <p:ext uri="{BB962C8B-B14F-4D97-AF65-F5344CB8AC3E}">
        <p14:creationId xmlns:p14="http://schemas.microsoft.com/office/powerpoint/2010/main" val="187210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28</a:t>
            </a:fld>
            <a:endParaRPr lang="en-US"/>
          </a:p>
        </p:txBody>
      </p:sp>
    </p:spTree>
    <p:extLst>
      <p:ext uri="{BB962C8B-B14F-4D97-AF65-F5344CB8AC3E}">
        <p14:creationId xmlns:p14="http://schemas.microsoft.com/office/powerpoint/2010/main" val="2054483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29</a:t>
            </a:fld>
            <a:endParaRPr lang="en-US"/>
          </a:p>
        </p:txBody>
      </p:sp>
    </p:spTree>
    <p:extLst>
      <p:ext uri="{BB962C8B-B14F-4D97-AF65-F5344CB8AC3E}">
        <p14:creationId xmlns:p14="http://schemas.microsoft.com/office/powerpoint/2010/main" val="279919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3</a:t>
            </a:fld>
            <a:endParaRPr lang="en-US"/>
          </a:p>
        </p:txBody>
      </p:sp>
    </p:spTree>
    <p:extLst>
      <p:ext uri="{BB962C8B-B14F-4D97-AF65-F5344CB8AC3E}">
        <p14:creationId xmlns:p14="http://schemas.microsoft.com/office/powerpoint/2010/main" val="3320748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30</a:t>
            </a:fld>
            <a:endParaRPr lang="en-US"/>
          </a:p>
        </p:txBody>
      </p:sp>
    </p:spTree>
    <p:extLst>
      <p:ext uri="{BB962C8B-B14F-4D97-AF65-F5344CB8AC3E}">
        <p14:creationId xmlns:p14="http://schemas.microsoft.com/office/powerpoint/2010/main" val="685294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Cut into two prisms</a:t>
                </a:r>
              </a:p>
              <a:p>
                <a:r>
                  <a:rPr lang="en-US" dirty="0"/>
                  <a:t>Top</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1</m:t>
                          </m:r>
                        </m:e>
                      </m:d>
                      <m:r>
                        <a:rPr lang="en-US" b="0" i="1" smtClean="0">
                          <a:latin typeface="Cambria Math"/>
                        </a:rPr>
                        <m:t>=1</m:t>
                      </m:r>
                    </m:oMath>
                  </m:oMathPara>
                </a14:m>
                <a:endParaRPr lang="en-US" b="0" dirty="0"/>
              </a:p>
              <a:p>
                <a:r>
                  <a:rPr lang="en-US" dirty="0"/>
                  <a:t>Bottom</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2</m:t>
                          </m:r>
                        </m:e>
                      </m:d>
                      <m:r>
                        <a:rPr lang="en-US" b="0" i="1" smtClean="0">
                          <a:latin typeface="Cambria Math"/>
                        </a:rPr>
                        <m:t>=6</m:t>
                      </m:r>
                    </m:oMath>
                  </m:oMathPara>
                </a14:m>
                <a:endParaRPr lang="en-US" b="0" dirty="0"/>
              </a:p>
              <a:p>
                <a:r>
                  <a:rPr lang="en-US" dirty="0"/>
                  <a:t>Total</a:t>
                </a:r>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=1+6=7</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Cut into two prisms</a:t>
                </a:r>
              </a:p>
              <a:p>
                <a:r>
                  <a:rPr lang="en-US" dirty="0" smtClean="0"/>
                  <a:t>Top</a:t>
                </a:r>
              </a:p>
              <a:p>
                <a:r>
                  <a:rPr lang="en-US" b="0" i="0" smtClean="0">
                    <a:latin typeface="Cambria Math"/>
                  </a:rPr>
                  <a:t>𝑉=1(1)(1)=1</a:t>
                </a:r>
                <a:endParaRPr lang="en-US" b="0" dirty="0" smtClean="0"/>
              </a:p>
              <a:p>
                <a:r>
                  <a:rPr lang="en-US" dirty="0" smtClean="0"/>
                  <a:t>Bottom</a:t>
                </a:r>
              </a:p>
              <a:p>
                <a:r>
                  <a:rPr lang="en-US" b="0" i="0" smtClean="0">
                    <a:latin typeface="Cambria Math"/>
                  </a:rPr>
                  <a:t>𝑉=3(1)(2)=6</a:t>
                </a:r>
                <a:endParaRPr lang="en-US" b="0" dirty="0" smtClean="0"/>
              </a:p>
              <a:p>
                <a:r>
                  <a:rPr lang="en-US" dirty="0" smtClean="0"/>
                  <a:t>Total</a:t>
                </a:r>
              </a:p>
              <a:p>
                <a:r>
                  <a:rPr lang="en-US" b="0" i="0" smtClean="0">
                    <a:latin typeface="Cambria Math"/>
                  </a:rPr>
                  <a:t>𝑉=1+6=7</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31</a:t>
            </a:fld>
            <a:endParaRPr lang="en-US"/>
          </a:p>
        </p:txBody>
      </p:sp>
    </p:spTree>
    <p:extLst>
      <p:ext uri="{BB962C8B-B14F-4D97-AF65-F5344CB8AC3E}">
        <p14:creationId xmlns:p14="http://schemas.microsoft.com/office/powerpoint/2010/main" val="2737713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5ADCAAC-0ACA-4A7A-BE10-2AFD81764098}" type="slidenum">
              <a:rPr lang="en-US" smtClean="0">
                <a:latin typeface="Arial" charset="0"/>
              </a:rPr>
              <a:pPr/>
              <a:t>32</a:t>
            </a:fld>
            <a:endParaRPr lang="en-US">
              <a:latin typeface="Arial" charset="0"/>
            </a:endParaRPr>
          </a:p>
        </p:txBody>
      </p:sp>
      <p:sp>
        <p:nvSpPr>
          <p:cNvPr id="54275"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42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Base</a:t>
                </a:r>
                <a:r>
                  <a:rPr lang="en-US" baseline="0" dirty="0"/>
                  <a:t> Area (front)</a:t>
                </a:r>
              </a:p>
              <a:p>
                <a:pPr eaLnBrk="1" hangingPunct="1"/>
                <a:r>
                  <a:rPr lang="en-US" baseline="0" dirty="0"/>
                  <a:t>Find height of triangle</a:t>
                </a:r>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25+</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=100</m:t>
                      </m:r>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=75</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3</m:t>
                          </m:r>
                        </m:e>
                      </m:rad>
                    </m:oMath>
                  </m:oMathPara>
                </a14:m>
                <a:endParaRPr lang="en-US" dirty="0"/>
              </a:p>
              <a:p>
                <a:pPr eaLnBrk="1" hangingPunct="1"/>
                <a:r>
                  <a:rPr lang="en-US" dirty="0"/>
                  <a:t>Area=triangle</a:t>
                </a:r>
                <a:r>
                  <a:rPr lang="en-US" baseline="0" dirty="0"/>
                  <a:t> - square</a:t>
                </a:r>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10</m:t>
                          </m:r>
                        </m:e>
                      </m:d>
                      <m:d>
                        <m:dPr>
                          <m:ctrlPr>
                            <a:rPr lang="en-US" b="0" i="1" smtClean="0">
                              <a:latin typeface="Cambria Math" panose="02040503050406030204" pitchFamily="18" charset="0"/>
                            </a:rPr>
                          </m:ctrlPr>
                        </m:dPr>
                        <m:e>
                          <m:r>
                            <a:rPr lang="en-US" b="0" i="1" smtClean="0">
                              <a:latin typeface="Cambria Math"/>
                            </a:rPr>
                            <m:t>5</m:t>
                          </m:r>
                          <m:rad>
                            <m:radPr>
                              <m:degHide m:val="on"/>
                              <m:ctrlPr>
                                <a:rPr lang="en-US" b="0" i="1" smtClean="0">
                                  <a:latin typeface="Cambria Math" panose="02040503050406030204" pitchFamily="18" charset="0"/>
                                </a:rPr>
                              </m:ctrlPr>
                            </m:radPr>
                            <m:deg/>
                            <m:e>
                              <m:r>
                                <a:rPr lang="en-US" b="0" i="1" smtClean="0">
                                  <a:latin typeface="Cambria Math"/>
                                </a:rPr>
                                <m:t>3</m:t>
                              </m:r>
                            </m:e>
                          </m:rad>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=25</m:t>
                      </m:r>
                      <m:rad>
                        <m:radPr>
                          <m:degHide m:val="on"/>
                          <m:ctrlPr>
                            <a:rPr lang="en-US" b="0" i="1" smtClean="0">
                              <a:latin typeface="Cambria Math" panose="02040503050406030204" pitchFamily="18" charset="0"/>
                            </a:rPr>
                          </m:ctrlPr>
                        </m:radPr>
                        <m:deg/>
                        <m:e>
                          <m:r>
                            <a:rPr lang="en-US" b="0" i="1" smtClean="0">
                              <a:latin typeface="Cambria Math"/>
                            </a:rPr>
                            <m:t>3</m:t>
                          </m:r>
                        </m:e>
                      </m:rad>
                      <m:r>
                        <a:rPr lang="en-US" b="0" i="1" smtClean="0">
                          <a:latin typeface="Cambria Math"/>
                        </a:rPr>
                        <m:t>−9≈34.301</m:t>
                      </m:r>
                    </m:oMath>
                  </m:oMathPara>
                </a14:m>
                <a:endParaRPr lang="en-US" b="0" dirty="0"/>
              </a:p>
              <a:p>
                <a:pPr eaLnBrk="1" hangingPunct="1"/>
                <a:r>
                  <a:rPr lang="en-US" dirty="0"/>
                  <a:t>Volume</a:t>
                </a:r>
                <a:r>
                  <a:rPr lang="en-US" baseline="0" dirty="0"/>
                  <a:t> = </a:t>
                </a:r>
                <a:r>
                  <a:rPr lang="en-US" baseline="0" dirty="0" err="1"/>
                  <a:t>Bh</a:t>
                </a:r>
                <a:endParaRPr lang="en-US" baseline="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25</m:t>
                          </m:r>
                          <m:rad>
                            <m:radPr>
                              <m:degHide m:val="on"/>
                              <m:ctrlPr>
                                <a:rPr lang="en-US" b="0" i="1" smtClean="0">
                                  <a:latin typeface="Cambria Math" panose="02040503050406030204" pitchFamily="18" charset="0"/>
                                </a:rPr>
                              </m:ctrlPr>
                            </m:radPr>
                            <m:deg/>
                            <m:e>
                              <m:r>
                                <a:rPr lang="en-US" b="0" i="1" smtClean="0">
                                  <a:latin typeface="Cambria Math"/>
                                </a:rPr>
                                <m:t>3</m:t>
                              </m:r>
                            </m:e>
                          </m:rad>
                          <m:r>
                            <a:rPr lang="en-US" b="0" i="1" smtClean="0">
                              <a:latin typeface="Cambria Math"/>
                            </a:rPr>
                            <m:t>−9</m:t>
                          </m:r>
                        </m:e>
                      </m:d>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=150</m:t>
                      </m:r>
                      <m:rad>
                        <m:radPr>
                          <m:degHide m:val="on"/>
                          <m:ctrlPr>
                            <a:rPr lang="en-US" b="0" i="1" smtClean="0">
                              <a:latin typeface="Cambria Math" panose="02040503050406030204" pitchFamily="18" charset="0"/>
                            </a:rPr>
                          </m:ctrlPr>
                        </m:radPr>
                        <m:deg/>
                        <m:e>
                          <m:r>
                            <a:rPr lang="en-US" b="0" i="1" smtClean="0">
                              <a:latin typeface="Cambria Math"/>
                            </a:rPr>
                            <m:t>𝑠</m:t>
                          </m:r>
                        </m:e>
                      </m:rad>
                      <m:r>
                        <a:rPr lang="en-US" b="0" i="1" smtClean="0">
                          <a:latin typeface="Cambria Math"/>
                        </a:rPr>
                        <m:t>−54≈205.8</m:t>
                      </m:r>
                    </m:oMath>
                  </m:oMathPara>
                </a14:m>
                <a:endParaRPr lang="en-US" dirty="0"/>
              </a:p>
            </p:txBody>
          </p:sp>
        </mc:Choice>
        <mc:Fallback xmlns="">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Base</a:t>
                </a:r>
                <a:r>
                  <a:rPr lang="en-US" baseline="0" dirty="0" smtClean="0"/>
                  <a:t> Area (front)</a:t>
                </a:r>
              </a:p>
              <a:p>
                <a:pPr eaLnBrk="1" hangingPunct="1"/>
                <a:r>
                  <a:rPr lang="en-US" baseline="0" dirty="0" smtClean="0"/>
                  <a:t>Find height of triangle</a:t>
                </a:r>
              </a:p>
              <a:p>
                <a:pPr eaLnBrk="1" hangingPunct="1"/>
                <a:r>
                  <a:rPr lang="en-US" b="0" i="0" smtClean="0">
                    <a:latin typeface="Cambria Math"/>
                  </a:rPr>
                  <a:t>5^2+𝑥^2=〖10〗^2</a:t>
                </a:r>
                <a:endParaRPr lang="en-US" b="0" dirty="0" smtClean="0"/>
              </a:p>
              <a:p>
                <a:pPr eaLnBrk="1" hangingPunct="1"/>
                <a:r>
                  <a:rPr lang="en-US" b="0" i="0" smtClean="0">
                    <a:latin typeface="Cambria Math"/>
                  </a:rPr>
                  <a:t>25+𝑥^2=100</a:t>
                </a:r>
                <a:endParaRPr lang="en-US" b="0" dirty="0" smtClean="0"/>
              </a:p>
              <a:p>
                <a:pPr eaLnBrk="1" hangingPunct="1"/>
                <a:r>
                  <a:rPr lang="en-US" b="0" i="0" smtClean="0">
                    <a:latin typeface="Cambria Math"/>
                  </a:rPr>
                  <a:t>𝑥^2=75</a:t>
                </a:r>
                <a:endParaRPr lang="en-US" b="0" dirty="0" smtClean="0"/>
              </a:p>
              <a:p>
                <a:pPr eaLnBrk="1" hangingPunct="1"/>
                <a:r>
                  <a:rPr lang="en-US" b="0" i="0" smtClean="0">
                    <a:latin typeface="Cambria Math"/>
                  </a:rPr>
                  <a:t>𝑥=5√3</a:t>
                </a:r>
                <a:endParaRPr lang="en-US" dirty="0" smtClean="0"/>
              </a:p>
              <a:p>
                <a:pPr eaLnBrk="1" hangingPunct="1"/>
                <a:r>
                  <a:rPr lang="en-US" dirty="0" smtClean="0"/>
                  <a:t>Area=triangle</a:t>
                </a:r>
                <a:r>
                  <a:rPr lang="en-US" baseline="0" dirty="0" smtClean="0"/>
                  <a:t> - square</a:t>
                </a:r>
                <a:endParaRPr lang="en-US" dirty="0" smtClean="0"/>
              </a:p>
              <a:p>
                <a:pPr eaLnBrk="1" hangingPunct="1"/>
                <a:r>
                  <a:rPr lang="en-US" b="0" i="0" smtClean="0">
                    <a:latin typeface="Cambria Math"/>
                  </a:rPr>
                  <a:t>𝐵=1/2 (10)(5√3)−3^2</a:t>
                </a:r>
                <a:endParaRPr lang="en-US" b="0" dirty="0" smtClean="0"/>
              </a:p>
              <a:p>
                <a:pPr eaLnBrk="1" hangingPunct="1"/>
                <a:r>
                  <a:rPr lang="en-US" b="0" i="0" smtClean="0">
                    <a:latin typeface="Cambria Math"/>
                  </a:rPr>
                  <a:t>𝐵=25√3−9≈34.301</a:t>
                </a:r>
                <a:endParaRPr lang="en-US" b="0" dirty="0" smtClean="0"/>
              </a:p>
              <a:p>
                <a:pPr eaLnBrk="1" hangingPunct="1"/>
                <a:r>
                  <a:rPr lang="en-US" dirty="0" smtClean="0"/>
                  <a:t>Volume</a:t>
                </a:r>
                <a:r>
                  <a:rPr lang="en-US" baseline="0" dirty="0" smtClean="0"/>
                  <a:t> = </a:t>
                </a:r>
                <a:r>
                  <a:rPr lang="en-US" baseline="0" dirty="0" err="1" smtClean="0"/>
                  <a:t>Bh</a:t>
                </a:r>
                <a:endParaRPr lang="en-US" baseline="0" dirty="0" smtClean="0"/>
              </a:p>
              <a:p>
                <a:pPr eaLnBrk="1" hangingPunct="1"/>
                <a:r>
                  <a:rPr lang="en-US" b="0" i="0" smtClean="0">
                    <a:latin typeface="Cambria Math"/>
                  </a:rPr>
                  <a:t>𝑉=(25√3−9)(6)=150√𝑠−54≈205.8</a:t>
                </a:r>
                <a:endParaRPr lang="en-US" dirty="0" smtClean="0"/>
              </a:p>
            </p:txBody>
          </p:sp>
        </mc:Fallback>
      </mc:AlternateContent>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2522F19-6F24-41C9-B310-A4FBB3A22485}" type="slidenum">
              <a:rPr lang="en-US" smtClean="0">
                <a:latin typeface="Arial" charset="0"/>
              </a:rPr>
              <a:pPr/>
              <a:t>33</a:t>
            </a:fld>
            <a:endParaRPr lang="en-US">
              <a:latin typeface="Arial" charset="0"/>
            </a:endParaRPr>
          </a:p>
        </p:txBody>
      </p:sp>
      <p:sp>
        <p:nvSpPr>
          <p:cNvPr id="55299" name="Rectangle 2"/>
          <p:cNvSpPr>
            <a:spLocks noGrp="1" noRot="1" noChangeAspect="1" noChangeArrowheads="1" noTextEdit="1"/>
          </p:cNvSpPr>
          <p:nvPr>
            <p:ph type="sldImg"/>
          </p:nvPr>
        </p:nvSpPr>
        <p:spPr>
          <a:xfrm>
            <a:off x="330200" y="696913"/>
            <a:ext cx="6197600" cy="34861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Find volume of washers without holes:  V = π ½</a:t>
            </a:r>
            <a:r>
              <a:rPr lang="en-US" baseline="30000" dirty="0"/>
              <a:t>2</a:t>
            </a:r>
            <a:r>
              <a:rPr lang="en-US" dirty="0"/>
              <a:t> 9 = 7.06858</a:t>
            </a:r>
          </a:p>
          <a:p>
            <a:pPr eaLnBrk="1" hangingPunct="1"/>
            <a:r>
              <a:rPr lang="en-US" dirty="0"/>
              <a:t>Find volume of hole: V = π(3/8)</a:t>
            </a:r>
            <a:r>
              <a:rPr lang="en-US" baseline="30000" dirty="0"/>
              <a:t>2</a:t>
            </a:r>
            <a:r>
              <a:rPr lang="en-US" dirty="0"/>
              <a:t> 9 = 3.97608</a:t>
            </a:r>
          </a:p>
          <a:p>
            <a:pPr eaLnBrk="1" hangingPunct="1"/>
            <a:r>
              <a:rPr lang="en-US" dirty="0"/>
              <a:t>Find volume of washers with holes: 7.06858 – 3.97608 = 3.09251</a:t>
            </a:r>
          </a:p>
          <a:p>
            <a:pPr eaLnBrk="1" hangingPunct="1"/>
            <a:r>
              <a:rPr lang="en-US" dirty="0"/>
              <a:t>Find volume of one washer: 3.09251/150 = 0.02 in</a:t>
            </a:r>
            <a:r>
              <a:rPr lang="en-US" baseline="30000" dirty="0"/>
              <a:t>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3B4A959-4C0F-4DD3-97F0-48940893C491}" type="slidenum">
              <a:rPr lang="en-US" smtClean="0">
                <a:latin typeface="Arial" charset="0"/>
              </a:rPr>
              <a:pPr/>
              <a:t>34</a:t>
            </a:fld>
            <a:endParaRPr lang="en-US">
              <a:latin typeface="Arial" charset="0"/>
            </a:endParaRPr>
          </a:p>
        </p:txBody>
      </p:sp>
      <p:sp>
        <p:nvSpPr>
          <p:cNvPr id="58371"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5837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𝐵</m:t>
                      </m:r>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b="0" i="1" dirty="0" smtClean="0">
                              <a:latin typeface="Cambria Math"/>
                            </a:rPr>
                            <m:t>9</m:t>
                          </m:r>
                        </m:e>
                      </m:d>
                      <m:d>
                        <m:dPr>
                          <m:ctrlPr>
                            <a:rPr lang="en-US" b="0" i="1" dirty="0" smtClean="0">
                              <a:latin typeface="Cambria Math" panose="02040503050406030204" pitchFamily="18" charset="0"/>
                            </a:rPr>
                          </m:ctrlPr>
                        </m:dPr>
                        <m:e>
                          <m:r>
                            <a:rPr lang="en-US" b="0" i="1" dirty="0" smtClean="0">
                              <a:latin typeface="Cambria Math"/>
                            </a:rPr>
                            <m:t>5</m:t>
                          </m:r>
                        </m:e>
                      </m:d>
                      <m:r>
                        <a:rPr lang="en-US" b="0" i="1" dirty="0" smtClean="0">
                          <a:latin typeface="Cambria Math"/>
                        </a:rPr>
                        <m:t>=22.5 </m:t>
                      </m:r>
                      <m:sSup>
                        <m:sSupPr>
                          <m:ctrlPr>
                            <a:rPr lang="en-US" b="0" i="1" dirty="0" smtClean="0">
                              <a:latin typeface="Cambria Math" panose="02040503050406030204" pitchFamily="18" charset="0"/>
                            </a:rPr>
                          </m:ctrlPr>
                        </m:sSupPr>
                        <m:e>
                          <m:r>
                            <a:rPr lang="en-US" b="0" i="1" dirty="0" smtClean="0">
                              <a:latin typeface="Cambria Math"/>
                            </a:rPr>
                            <m:t>𝑚</m:t>
                          </m:r>
                        </m:e>
                        <m:sup>
                          <m:r>
                            <a:rPr lang="en-US" b="0" i="1" dirty="0" smtClean="0">
                              <a:latin typeface="Cambria Math"/>
                            </a:rPr>
                            <m:t>2</m:t>
                          </m:r>
                        </m:sup>
                      </m:sSup>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22.5 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e>
                      </m:d>
                      <m:d>
                        <m:dPr>
                          <m:ctrlPr>
                            <a:rPr lang="en-US" b="0" i="1" smtClean="0">
                              <a:latin typeface="Cambria Math" panose="02040503050406030204" pitchFamily="18" charset="0"/>
                            </a:rPr>
                          </m:ctrlPr>
                        </m:dPr>
                        <m:e>
                          <m:r>
                            <a:rPr lang="en-US" b="0" i="1" smtClean="0">
                              <a:latin typeface="Cambria Math"/>
                            </a:rPr>
                            <m:t>8 </m:t>
                          </m:r>
                          <m:r>
                            <a:rPr lang="en-US" b="0" i="1" smtClean="0">
                              <a:latin typeface="Cambria Math"/>
                            </a:rPr>
                            <m:t>𝑚</m:t>
                          </m:r>
                        </m:e>
                      </m:d>
                      <m:r>
                        <a:rPr lang="en-US" b="0" i="1" smtClean="0">
                          <a:latin typeface="Cambria Math"/>
                        </a:rPr>
                        <m:t>=180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oMath>
                  </m:oMathPara>
                </a14:m>
                <a:endParaRPr lang="en-US" dirty="0"/>
              </a:p>
            </p:txBody>
          </p:sp>
        </mc:Choice>
        <mc:Fallback xmlns="">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𝐵=1/2 (9)(5)=22.5 𝑚^2</a:t>
                </a:r>
                <a:endParaRPr lang="en-US" b="0" dirty="0" smtClean="0"/>
              </a:p>
              <a:p>
                <a:pPr eaLnBrk="1" hangingPunct="1"/>
                <a:r>
                  <a:rPr lang="en-US" b="0" i="0" smtClean="0">
                    <a:latin typeface="Cambria Math"/>
                  </a:rPr>
                  <a:t>𝑉=(22.5 𝑚^2 )(8 𝑚)=180 𝑚^3</a:t>
                </a:r>
                <a:endParaRPr lang="en-US" dirty="0" smtClean="0"/>
              </a:p>
            </p:txBody>
          </p:sp>
        </mc:Fallback>
      </mc:AlternateContent>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35</a:t>
            </a:fld>
            <a:endParaRPr lang="en-US"/>
          </a:p>
        </p:txBody>
      </p:sp>
    </p:spTree>
    <p:extLst>
      <p:ext uri="{BB962C8B-B14F-4D97-AF65-F5344CB8AC3E}">
        <p14:creationId xmlns:p14="http://schemas.microsoft.com/office/powerpoint/2010/main" val="2909049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36</a:t>
            </a:fld>
            <a:endParaRPr lang="en-US"/>
          </a:p>
        </p:txBody>
      </p:sp>
    </p:spTree>
    <p:extLst>
      <p:ext uri="{BB962C8B-B14F-4D97-AF65-F5344CB8AC3E}">
        <p14:creationId xmlns:p14="http://schemas.microsoft.com/office/powerpoint/2010/main" val="1597826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37</a:t>
            </a:fld>
            <a:endParaRPr lang="en-US"/>
          </a:p>
        </p:txBody>
      </p:sp>
    </p:spTree>
    <p:extLst>
      <p:ext uri="{BB962C8B-B14F-4D97-AF65-F5344CB8AC3E}">
        <p14:creationId xmlns:p14="http://schemas.microsoft.com/office/powerpoint/2010/main" val="3438783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𝑐𝑒𝑛𝑡𝑟𝑎𝑙</m:t>
                      </m:r>
                      <m:r>
                        <a:rPr lang="en-US" b="0" i="1" smtClean="0">
                          <a:latin typeface="Cambria Math"/>
                        </a:rPr>
                        <m:t> </m:t>
                      </m:r>
                      <m:r>
                        <a:rPr lang="en-US" b="0" i="1" smtClean="0">
                          <a:latin typeface="Cambria Math"/>
                        </a:rPr>
                        <m:t>𝑎𝑛𝑔𝑙𝑒</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6</m:t>
                              </m:r>
                            </m:den>
                          </m:f>
                        </m:e>
                      </m:d>
                      <m:r>
                        <a:rPr lang="en-US" b="0" i="1" smtClean="0">
                          <a:latin typeface="Cambria Math"/>
                        </a:rPr>
                        <m:t>=30</m:t>
                      </m:r>
                    </m:oMath>
                  </m:oMathPara>
                </a14:m>
                <a:endParaRPr lang="en-US" b="0"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𝑎</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den>
                      </m:f>
                      <m:r>
                        <a:rPr lang="en-US" b="0" i="1" smtClean="0">
                          <a:latin typeface="Cambria Math"/>
                        </a:rPr>
                        <m:t>=3.464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4⋅6</m:t>
                          </m:r>
                        </m:e>
                      </m:d>
                      <m:d>
                        <m:dPr>
                          <m:ctrlPr>
                            <a:rPr lang="en-US" b="0" i="1" smtClean="0">
                              <a:latin typeface="Cambria Math" panose="02040503050406030204" pitchFamily="18" charset="0"/>
                            </a:rPr>
                          </m:ctrlPr>
                        </m:dPr>
                        <m:e>
                          <m:r>
                            <a:rPr lang="en-US" b="0" i="1" smtClean="0">
                              <a:latin typeface="Cambria Math"/>
                            </a:rPr>
                            <m:t>3.464</m:t>
                          </m:r>
                        </m:e>
                      </m:d>
                      <m:r>
                        <a:rPr lang="en-US" b="0" i="1" smtClean="0">
                          <a:latin typeface="Cambria Math"/>
                        </a:rPr>
                        <m:t>=41.569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d>
                        <m:dPr>
                          <m:ctrlPr>
                            <a:rPr lang="en-US" b="0" i="1" smtClean="0">
                              <a:latin typeface="Cambria Math" panose="02040503050406030204" pitchFamily="18" charset="0"/>
                            </a:rPr>
                          </m:ctrlPr>
                        </m:dPr>
                        <m:e>
                          <m:r>
                            <a:rPr lang="en-US" b="0" i="1" smtClean="0">
                              <a:latin typeface="Cambria Math"/>
                            </a:rPr>
                            <m:t>41.569</m:t>
                          </m:r>
                        </m:e>
                      </m:d>
                      <m:d>
                        <m:dPr>
                          <m:ctrlPr>
                            <a:rPr lang="en-US" b="0" i="1" smtClean="0">
                              <a:latin typeface="Cambria Math" panose="02040503050406030204" pitchFamily="18" charset="0"/>
                            </a:rPr>
                          </m:ctrlPr>
                        </m:dPr>
                        <m:e>
                          <m:r>
                            <a:rPr lang="en-US" b="0" i="1" smtClean="0">
                              <a:latin typeface="Cambria Math"/>
                            </a:rPr>
                            <m:t>11</m:t>
                          </m:r>
                        </m:e>
                      </m:d>
                      <m:r>
                        <a:rPr lang="en-US" b="0" i="1" smtClean="0">
                          <a:latin typeface="Cambria Math"/>
                        </a:rPr>
                        <m:t>=152.42</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𝐵=1/2 𝑃𝑎</a:t>
                </a:r>
                <a:endParaRPr lang="en-US" b="0" dirty="0" smtClean="0"/>
              </a:p>
              <a:p>
                <a:r>
                  <a:rPr lang="en-US" b="0" i="0" smtClean="0">
                    <a:latin typeface="Cambria Math"/>
                  </a:rPr>
                  <a:t>1/2 𝑐𝑒𝑛𝑡𝑟𝑎𝑙 𝑎𝑛𝑔𝑙𝑒=1/2 (360/6)=30</a:t>
                </a:r>
                <a:endParaRPr lang="en-US" b="0" dirty="0" smtClean="0"/>
              </a:p>
              <a:p>
                <a:r>
                  <a:rPr lang="en-US" b="0" i="0" smtClean="0">
                    <a:latin typeface="Cambria Math"/>
                  </a:rPr>
                  <a:t>tan⁡30=2/𝑎</a:t>
                </a:r>
                <a:endParaRPr lang="en-US" b="0" dirty="0" smtClean="0"/>
              </a:p>
              <a:p>
                <a:r>
                  <a:rPr lang="en-US" b="0" i="0" smtClean="0">
                    <a:latin typeface="Cambria Math"/>
                  </a:rPr>
                  <a:t>𝑎=2/tan⁡30 =3.464</a:t>
                </a:r>
                <a:endParaRPr lang="en-US" b="0" dirty="0" smtClean="0"/>
              </a:p>
              <a:p>
                <a:r>
                  <a:rPr lang="en-US" b="0" i="0" smtClean="0">
                    <a:latin typeface="Cambria Math"/>
                  </a:rPr>
                  <a:t>𝐵=1/2 (4⋅6)(3.464)=41.569</a:t>
                </a:r>
                <a:endParaRPr lang="en-US" b="0" dirty="0" smtClean="0"/>
              </a:p>
              <a:p>
                <a:r>
                  <a:rPr lang="en-US" b="0" i="0" smtClean="0">
                    <a:latin typeface="Cambria Math"/>
                  </a:rPr>
                  <a:t>𝑉=1/3 (41.569)(11)=152.42</a:t>
                </a:r>
                <a:endParaRPr lang="en-US" b="0" dirty="0" smtClean="0"/>
              </a:p>
              <a:p>
                <a:endParaRPr lang="en-US" dirty="0" smtClean="0"/>
              </a:p>
              <a:p>
                <a:r>
                  <a:rPr lang="en-US" b="0" i="0" smtClean="0">
                    <a:latin typeface="Cambria Math"/>
                  </a:rPr>
                  <a:t>tan⁡40=𝑟/5.8</a:t>
                </a:r>
                <a:endParaRPr lang="en-US" b="0" dirty="0" smtClean="0"/>
              </a:p>
              <a:p>
                <a:r>
                  <a:rPr lang="en-US" b="0" i="0" smtClean="0">
                    <a:latin typeface="Cambria Math"/>
                  </a:rPr>
                  <a:t>𝑟=5.8⋅tan⁡40=4.8668</a:t>
                </a:r>
                <a:endParaRPr lang="en-US" b="0" dirty="0" smtClean="0"/>
              </a:p>
              <a:p>
                <a:r>
                  <a:rPr lang="en-US" b="0" i="0" smtClean="0">
                    <a:latin typeface="Cambria Math"/>
                  </a:rPr>
                  <a:t>𝑉=1/3 𝜋〖4.8668〗^2⋅5.8=143.86</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38</a:t>
            </a:fld>
            <a:endParaRPr lang="en-US"/>
          </a:p>
        </p:txBody>
      </p:sp>
    </p:spTree>
    <p:extLst>
      <p:ext uri="{BB962C8B-B14F-4D97-AF65-F5344CB8AC3E}">
        <p14:creationId xmlns:p14="http://schemas.microsoft.com/office/powerpoint/2010/main" val="2685878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40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𝑟</m:t>
                          </m:r>
                        </m:num>
                        <m:den>
                          <m:r>
                            <a:rPr lang="en-US" b="0" i="1" smtClean="0">
                              <a:latin typeface="Cambria Math"/>
                            </a:rPr>
                            <m:t>5.8</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=5.8⋅</m:t>
                      </m:r>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40</m:t>
                          </m:r>
                        </m:e>
                      </m:func>
                      <m:r>
                        <a:rPr lang="en-US" b="0" i="1" smtClean="0">
                          <a:latin typeface="Cambria Math"/>
                        </a:rPr>
                        <m:t>=4.8668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4.8668</m:t>
                          </m:r>
                        </m:e>
                        <m:sup>
                          <m:r>
                            <a:rPr lang="en-US" b="0" i="1" smtClean="0">
                              <a:latin typeface="Cambria Math"/>
                            </a:rPr>
                            <m:t>2</m:t>
                          </m:r>
                        </m:sup>
                      </m:sSup>
                      <m:r>
                        <a:rPr lang="en-US" b="0" i="1" smtClean="0">
                          <a:latin typeface="Cambria Math"/>
                        </a:rPr>
                        <m:t>⋅5.8=143.86</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𝐵=1/2 𝑃𝑎</a:t>
                </a:r>
                <a:endParaRPr lang="en-US" b="0" dirty="0" smtClean="0"/>
              </a:p>
              <a:p>
                <a:r>
                  <a:rPr lang="en-US" b="0" i="0" smtClean="0">
                    <a:latin typeface="Cambria Math"/>
                  </a:rPr>
                  <a:t>1/2 𝑐𝑒𝑛𝑡𝑟𝑎𝑙 𝑎𝑛𝑔𝑙𝑒=1/2 (360/6)=30</a:t>
                </a:r>
                <a:endParaRPr lang="en-US" b="0" dirty="0" smtClean="0"/>
              </a:p>
              <a:p>
                <a:r>
                  <a:rPr lang="en-US" b="0" i="0" smtClean="0">
                    <a:latin typeface="Cambria Math"/>
                  </a:rPr>
                  <a:t>tan⁡30=2/𝑎</a:t>
                </a:r>
                <a:endParaRPr lang="en-US" b="0" dirty="0" smtClean="0"/>
              </a:p>
              <a:p>
                <a:r>
                  <a:rPr lang="en-US" b="0" i="0" smtClean="0">
                    <a:latin typeface="Cambria Math"/>
                  </a:rPr>
                  <a:t>𝑎=2/tan⁡30 =3.464</a:t>
                </a:r>
                <a:endParaRPr lang="en-US" b="0" dirty="0" smtClean="0"/>
              </a:p>
              <a:p>
                <a:r>
                  <a:rPr lang="en-US" b="0" i="0" smtClean="0">
                    <a:latin typeface="Cambria Math"/>
                  </a:rPr>
                  <a:t>𝐵=1/2 (4⋅6)(3.464)=41.569</a:t>
                </a:r>
                <a:endParaRPr lang="en-US" b="0" dirty="0" smtClean="0"/>
              </a:p>
              <a:p>
                <a:r>
                  <a:rPr lang="en-US" b="0" i="0" smtClean="0">
                    <a:latin typeface="Cambria Math"/>
                  </a:rPr>
                  <a:t>𝑉=1/3 (41.569)(11)=152.42</a:t>
                </a:r>
                <a:endParaRPr lang="en-US" b="0" dirty="0" smtClean="0"/>
              </a:p>
              <a:p>
                <a:endParaRPr lang="en-US" dirty="0" smtClean="0"/>
              </a:p>
              <a:p>
                <a:r>
                  <a:rPr lang="en-US" b="0" i="0" smtClean="0">
                    <a:latin typeface="Cambria Math"/>
                  </a:rPr>
                  <a:t>tan⁡40=𝑟/5.8</a:t>
                </a:r>
                <a:endParaRPr lang="en-US" b="0" dirty="0" smtClean="0"/>
              </a:p>
              <a:p>
                <a:r>
                  <a:rPr lang="en-US" b="0" i="0" smtClean="0">
                    <a:latin typeface="Cambria Math"/>
                  </a:rPr>
                  <a:t>𝑟=5.8⋅tan⁡40=4.8668</a:t>
                </a:r>
                <a:endParaRPr lang="en-US" b="0" dirty="0" smtClean="0"/>
              </a:p>
              <a:p>
                <a:r>
                  <a:rPr lang="en-US" b="0" i="0" smtClean="0">
                    <a:latin typeface="Cambria Math"/>
                  </a:rPr>
                  <a:t>𝑉=1/3 𝜋〖4.8668〗^2⋅5.8=143.86</a:t>
                </a:r>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39</a:t>
            </a:fld>
            <a:endParaRPr lang="en-US"/>
          </a:p>
        </p:txBody>
      </p:sp>
    </p:spTree>
    <p:extLst>
      <p:ext uri="{BB962C8B-B14F-4D97-AF65-F5344CB8AC3E}">
        <p14:creationId xmlns:p14="http://schemas.microsoft.com/office/powerpoint/2010/main" val="406750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a:t>
            </a:fld>
            <a:endParaRPr lang="en-US"/>
          </a:p>
        </p:txBody>
      </p:sp>
    </p:spTree>
    <p:extLst>
      <p:ext uri="{BB962C8B-B14F-4D97-AF65-F5344CB8AC3E}">
        <p14:creationId xmlns:p14="http://schemas.microsoft.com/office/powerpoint/2010/main" val="3081449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Pyramid: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𝐵h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2</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8</m:t>
                          </m:r>
                        </m:e>
                      </m:d>
                      <m:r>
                        <a:rPr lang="en-US" b="0" i="1" smtClean="0">
                          <a:latin typeface="Cambria Math" panose="02040503050406030204" pitchFamily="18" charset="0"/>
                        </a:rPr>
                        <m:t>=384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m:oMathPara>
                </a14:m>
                <a:endParaRPr lang="en-US" b="0" dirty="0"/>
              </a:p>
              <a:p>
                <a:r>
                  <a:rPr lang="en-US" dirty="0"/>
                  <a:t>Prism:</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𝐵h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2</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9</m:t>
                          </m:r>
                        </m:e>
                      </m:d>
                      <m:r>
                        <a:rPr lang="en-US" b="0" i="1" smtClean="0">
                          <a:latin typeface="Cambria Math" panose="02040503050406030204" pitchFamily="18" charset="0"/>
                        </a:rPr>
                        <m:t>=1296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m:oMathPara>
                </a14:m>
                <a:endParaRPr lang="en-US" dirty="0"/>
              </a:p>
              <a:p>
                <a:r>
                  <a:rPr lang="en-US" dirty="0"/>
                  <a:t>Total:</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384 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+1296 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=1680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a:t>Pyramid: </a:t>
                </a:r>
              </a:p>
              <a:p>
                <a:r>
                  <a:rPr lang="en-US" b="0" i="0">
                    <a:latin typeface="Cambria Math" panose="02040503050406030204" pitchFamily="18" charset="0"/>
                  </a:rPr>
                  <a:t>𝑉=1/3 𝐵ℎ</a:t>
                </a:r>
                <a:endParaRPr lang="en-US" b="0" dirty="0"/>
              </a:p>
              <a:p>
                <a:r>
                  <a:rPr lang="en-US" b="0" i="0">
                    <a:latin typeface="Cambria Math" panose="02040503050406030204" pitchFamily="18" charset="0"/>
                  </a:rPr>
                  <a:t>𝑉=1/3 (〖12〗^2 )(8)=384 𝑚^3</a:t>
                </a:r>
                <a:endParaRPr lang="en-US" b="0" dirty="0"/>
              </a:p>
              <a:p>
                <a:r>
                  <a:rPr lang="en-US" dirty="0"/>
                  <a:t>Prism:</a:t>
                </a:r>
              </a:p>
              <a:p>
                <a:r>
                  <a:rPr lang="en-US" b="0" i="0">
                    <a:latin typeface="Cambria Math" panose="02040503050406030204" pitchFamily="18" charset="0"/>
                  </a:rPr>
                  <a:t>𝑉=𝐵ℎ</a:t>
                </a:r>
                <a:endParaRPr lang="en-US" b="0" dirty="0"/>
              </a:p>
              <a:p>
                <a:r>
                  <a:rPr lang="en-US" b="0" i="0">
                    <a:latin typeface="Cambria Math" panose="02040503050406030204" pitchFamily="18" charset="0"/>
                  </a:rPr>
                  <a:t>𝑉=(〖12〗^2 )(9)=1296 𝑚^3</a:t>
                </a:r>
                <a:endParaRPr lang="en-US" dirty="0"/>
              </a:p>
              <a:p>
                <a:r>
                  <a:rPr lang="en-US" dirty="0"/>
                  <a:t>Total:</a:t>
                </a:r>
              </a:p>
              <a:p>
                <a:r>
                  <a:rPr lang="en-US" b="0" i="0">
                    <a:latin typeface="Cambria Math" panose="02040503050406030204" pitchFamily="18" charset="0"/>
                  </a:rPr>
                  <a:t>384 𝑚^3+1296 𝑚^3=1680 𝑚^3</a:t>
                </a:r>
                <a:endParaRPr lang="en-US" dirty="0"/>
              </a:p>
            </p:txBody>
          </p:sp>
        </mc:Fallback>
      </mc:AlternateContent>
      <p:sp>
        <p:nvSpPr>
          <p:cNvPr id="4" name="Slide Number Placeholder 3"/>
          <p:cNvSpPr>
            <a:spLocks noGrp="1"/>
          </p:cNvSpPr>
          <p:nvPr>
            <p:ph type="sldNum" sz="quarter" idx="5"/>
          </p:nvPr>
        </p:nvSpPr>
        <p:spPr/>
        <p:txBody>
          <a:bodyPr/>
          <a:lstStyle/>
          <a:p>
            <a:fld id="{530A5DD6-6495-4D40-A1D4-AE2DB3B95246}" type="slidenum">
              <a:rPr lang="en-US" smtClean="0"/>
              <a:t>40</a:t>
            </a:fld>
            <a:endParaRPr lang="en-US"/>
          </a:p>
        </p:txBody>
      </p:sp>
    </p:spTree>
    <p:extLst>
      <p:ext uri="{BB962C8B-B14F-4D97-AF65-F5344CB8AC3E}">
        <p14:creationId xmlns:p14="http://schemas.microsoft.com/office/powerpoint/2010/main" val="3092511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41</a:t>
            </a:fld>
            <a:endParaRPr lang="en-US"/>
          </a:p>
        </p:txBody>
      </p:sp>
    </p:spTree>
    <p:extLst>
      <p:ext uri="{BB962C8B-B14F-4D97-AF65-F5344CB8AC3E}">
        <p14:creationId xmlns:p14="http://schemas.microsoft.com/office/powerpoint/2010/main" val="3944629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42</a:t>
            </a:fld>
            <a:endParaRPr lang="en-US"/>
          </a:p>
        </p:txBody>
      </p:sp>
    </p:spTree>
    <p:extLst>
      <p:ext uri="{BB962C8B-B14F-4D97-AF65-F5344CB8AC3E}">
        <p14:creationId xmlns:p14="http://schemas.microsoft.com/office/powerpoint/2010/main" val="4108234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43</a:t>
            </a:fld>
            <a:endParaRPr lang="en-US"/>
          </a:p>
        </p:txBody>
      </p:sp>
    </p:spTree>
    <p:extLst>
      <p:ext uri="{BB962C8B-B14F-4D97-AF65-F5344CB8AC3E}">
        <p14:creationId xmlns:p14="http://schemas.microsoft.com/office/powerpoint/2010/main" val="2338732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C03A482-6A8A-4065-B2EC-2FD63B952086}" type="slidenum">
              <a:rPr lang="en-US" smtClean="0">
                <a:latin typeface="Arial" charset="0"/>
              </a:rPr>
              <a:pPr/>
              <a:t>44</a:t>
            </a:fld>
            <a:endParaRPr lang="en-US">
              <a:latin typeface="Arial" charset="0"/>
            </a:endParaRPr>
          </a:p>
        </p:txBody>
      </p:sp>
      <p:sp>
        <p:nvSpPr>
          <p:cNvPr id="59395" name="Rectangle 2"/>
          <p:cNvSpPr>
            <a:spLocks noGrp="1" noRot="1" noChangeAspect="1" noChangeArrowheads="1" noTextEdit="1"/>
          </p:cNvSpPr>
          <p:nvPr>
            <p:ph type="sldImg"/>
          </p:nvPr>
        </p:nvSpPr>
        <p:spPr>
          <a:xfrm>
            <a:off x="330200" y="696913"/>
            <a:ext cx="6197600" cy="348615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en-US" dirty="0"/>
              <a:t>You can think about cutting a sphere into many small regular square pyramids.</a:t>
            </a:r>
          </a:p>
          <a:p>
            <a:pPr lvl="1" eaLnBrk="1" hangingPunct="1"/>
            <a:r>
              <a:rPr lang="en-US" dirty="0"/>
              <a:t>V = 1/3 </a:t>
            </a:r>
            <a:r>
              <a:rPr lang="en-US" dirty="0" err="1"/>
              <a:t>Bh</a:t>
            </a:r>
            <a:r>
              <a:rPr lang="en-US" dirty="0"/>
              <a:t> </a:t>
            </a:r>
            <a:r>
              <a:rPr lang="en-US" dirty="0">
                <a:sym typeface="Wingdings" pitchFamily="2" charset="2"/>
              </a:rPr>
              <a:t></a:t>
            </a:r>
            <a:r>
              <a:rPr lang="en-US" dirty="0"/>
              <a:t> the area of all the bases is 4πr</a:t>
            </a:r>
            <a:r>
              <a:rPr lang="en-US" baseline="30000" dirty="0"/>
              <a:t>2</a:t>
            </a:r>
            <a:r>
              <a:rPr lang="en-US" dirty="0"/>
              <a:t> and h = r</a:t>
            </a:r>
          </a:p>
          <a:p>
            <a:pPr lvl="1" eaLnBrk="1" hangingPunct="1"/>
            <a:endParaRPr lang="en-US" dirty="0"/>
          </a:p>
          <a:p>
            <a:pPr lvl="1" eaLnBrk="1" hangingPunct="1"/>
            <a:endParaRPr lang="en-US" dirty="0"/>
          </a:p>
          <a:p>
            <a:pPr lvl="1"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eaLnBrk="1" hangingPunct="1"/>
                <a:r>
                  <a:rPr lang="en-US" dirty="0"/>
                  <a:t>Volume of box: </a:t>
                </a:r>
                <a14:m>
                  <m:oMath xmlns:m="http://schemas.openxmlformats.org/officeDocument/2006/math">
                    <m:r>
                      <a:rPr lang="en-US" b="0" i="1" smtClean="0">
                        <a:latin typeface="Cambria Math"/>
                      </a:rPr>
                      <m:t>4.5</m:t>
                    </m:r>
                    <m:d>
                      <m:dPr>
                        <m:ctrlPr>
                          <a:rPr lang="en-US" b="0" i="1" smtClean="0">
                            <a:latin typeface="Cambria Math" panose="02040503050406030204" pitchFamily="18" charset="0"/>
                          </a:rPr>
                        </m:ctrlPr>
                      </m:dPr>
                      <m:e>
                        <m:r>
                          <a:rPr lang="en-US" b="0" i="1" smtClean="0">
                            <a:latin typeface="Cambria Math"/>
                          </a:rPr>
                          <m:t>1.5</m:t>
                        </m:r>
                      </m:e>
                    </m:d>
                    <m:d>
                      <m:dPr>
                        <m:ctrlPr>
                          <a:rPr lang="en-US" b="0" i="1" smtClean="0">
                            <a:latin typeface="Cambria Math" panose="02040503050406030204" pitchFamily="18" charset="0"/>
                          </a:rPr>
                        </m:ctrlPr>
                      </m:dPr>
                      <m:e>
                        <m:r>
                          <a:rPr lang="en-US" b="0" i="1" smtClean="0">
                            <a:latin typeface="Cambria Math"/>
                          </a:rPr>
                          <m:t>1.5</m:t>
                        </m:r>
                      </m:e>
                    </m:d>
                    <m:r>
                      <a:rPr lang="en-US" b="0" i="1" smtClean="0">
                        <a:latin typeface="Cambria Math"/>
                      </a:rPr>
                      <m:t>=10.125</m:t>
                    </m:r>
                  </m:oMath>
                </a14:m>
                <a:endParaRPr lang="en-US" dirty="0"/>
              </a:p>
              <a:p>
                <a:pPr lvl="0" eaLnBrk="1" hangingPunct="1"/>
                <a:r>
                  <a:rPr lang="en-US" dirty="0"/>
                  <a:t>Volume of each ball: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3</m:t>
                        </m:r>
                      </m:den>
                    </m:f>
                    <m:r>
                      <a:rPr lang="en-US" b="0" i="1" smtClean="0">
                        <a:latin typeface="Cambria Math"/>
                      </a:rPr>
                      <m:t>𝜋</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75</m:t>
                        </m:r>
                      </m:e>
                      <m:sup>
                        <m:r>
                          <a:rPr lang="en-US" b="0" i="1" smtClean="0">
                            <a:latin typeface="Cambria Math"/>
                          </a:rPr>
                          <m:t>3</m:t>
                        </m:r>
                      </m:sup>
                    </m:sSup>
                    <m:r>
                      <a:rPr lang="en-US" b="0" i="1" smtClean="0">
                        <a:latin typeface="Cambria Math"/>
                      </a:rPr>
                      <m:t>=1.767</m:t>
                    </m:r>
                  </m:oMath>
                </a14:m>
                <a:endParaRPr lang="en-US" dirty="0"/>
              </a:p>
              <a:p>
                <a:pPr eaLnBrk="1" hangingPunct="1"/>
                <a:r>
                  <a:rPr lang="en-US" dirty="0"/>
                  <a:t>Volume of empty space: </a:t>
                </a:r>
                <a14:m>
                  <m:oMath xmlns:m="http://schemas.openxmlformats.org/officeDocument/2006/math">
                    <m:r>
                      <a:rPr lang="en-US" b="0" i="1" smtClean="0">
                        <a:latin typeface="Cambria Math"/>
                      </a:rPr>
                      <m:t>10.125−3</m:t>
                    </m:r>
                    <m:d>
                      <m:dPr>
                        <m:ctrlPr>
                          <a:rPr lang="en-US" b="0" i="1" smtClean="0">
                            <a:latin typeface="Cambria Math" panose="02040503050406030204" pitchFamily="18" charset="0"/>
                          </a:rPr>
                        </m:ctrlPr>
                      </m:dPr>
                      <m:e>
                        <m:r>
                          <a:rPr lang="en-US" b="0" i="1" smtClean="0">
                            <a:latin typeface="Cambria Math"/>
                          </a:rPr>
                          <m:t>1.767</m:t>
                        </m:r>
                      </m:e>
                    </m:d>
                    <m:r>
                      <a:rPr lang="en-US" b="0" i="1" smtClean="0">
                        <a:latin typeface="Cambria Math"/>
                      </a:rPr>
                      <m:t>=4.824</m:t>
                    </m:r>
                  </m:oMath>
                </a14:m>
                <a:endParaRPr lang="en-US" baseline="30000" dirty="0"/>
              </a:p>
              <a:p>
                <a:endParaRPr lang="en-US" dirty="0"/>
              </a:p>
            </p:txBody>
          </p:sp>
        </mc:Choice>
        <mc:Fallback xmlns="">
          <p:sp>
            <p:nvSpPr>
              <p:cNvPr id="3" name="Notes Placeholder 2"/>
              <p:cNvSpPr>
                <a:spLocks noGrp="1"/>
              </p:cNvSpPr>
              <p:nvPr>
                <p:ph type="body" idx="1"/>
              </p:nvPr>
            </p:nvSpPr>
            <p:spPr/>
            <p:txBody>
              <a:bodyPr/>
              <a:lstStyle/>
              <a:p>
                <a:pPr lvl="0" eaLnBrk="1" hangingPunct="1"/>
                <a:r>
                  <a:rPr lang="en-US" dirty="0" smtClean="0"/>
                  <a:t>Volume of box: </a:t>
                </a:r>
                <a:r>
                  <a:rPr lang="en-US" b="0" i="0" smtClean="0">
                    <a:latin typeface="Cambria Math"/>
                  </a:rPr>
                  <a:t>4.5(1.5)(1.5)=10.125</a:t>
                </a:r>
                <a:endParaRPr lang="en-US" dirty="0" smtClean="0"/>
              </a:p>
              <a:p>
                <a:pPr lvl="0" eaLnBrk="1" hangingPunct="1"/>
                <a:r>
                  <a:rPr lang="en-US" dirty="0" smtClean="0"/>
                  <a:t>Volume of each ball: </a:t>
                </a:r>
                <a:r>
                  <a:rPr lang="en-US" b="0" i="0" smtClean="0">
                    <a:latin typeface="Cambria Math"/>
                  </a:rPr>
                  <a:t>4/3 𝜋.〖75〗^3=1.767</a:t>
                </a:r>
                <a:endParaRPr lang="en-US" dirty="0" smtClean="0"/>
              </a:p>
              <a:p>
                <a:pPr eaLnBrk="1" hangingPunct="1"/>
                <a:r>
                  <a:rPr lang="en-US" dirty="0" smtClean="0"/>
                  <a:t>Volume of empty space: </a:t>
                </a:r>
                <a:r>
                  <a:rPr lang="en-US" b="0" i="0" smtClean="0">
                    <a:latin typeface="Cambria Math"/>
                  </a:rPr>
                  <a:t>10.125−3(1.767)=4.824</a:t>
                </a:r>
                <a:endParaRPr lang="en-US" baseline="30000" dirty="0" smtClean="0"/>
              </a:p>
              <a:p>
                <a:endParaRPr lang="en-US" dirty="0"/>
              </a:p>
            </p:txBody>
          </p:sp>
        </mc:Fallback>
      </mc:AlternateContent>
      <p:sp>
        <p:nvSpPr>
          <p:cNvPr id="4" name="Slide Number Placeholder 3"/>
          <p:cNvSpPr>
            <a:spLocks noGrp="1"/>
          </p:cNvSpPr>
          <p:nvPr>
            <p:ph type="sldNum" sz="quarter" idx="10"/>
          </p:nvPr>
        </p:nvSpPr>
        <p:spPr/>
        <p:txBody>
          <a:bodyPr/>
          <a:lstStyle/>
          <a:p>
            <a:fld id="{530A5DD6-6495-4D40-A1D4-AE2DB3B95246}" type="slidenum">
              <a:rPr lang="en-US" smtClean="0"/>
              <a:t>45</a:t>
            </a:fld>
            <a:endParaRPr lang="en-US"/>
          </a:p>
        </p:txBody>
      </p:sp>
    </p:spTree>
    <p:extLst>
      <p:ext uri="{BB962C8B-B14F-4D97-AF65-F5344CB8AC3E}">
        <p14:creationId xmlns:p14="http://schemas.microsoft.com/office/powerpoint/2010/main" val="2299066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A5DD6-6495-4D40-A1D4-AE2DB3B95246}" type="slidenum">
              <a:rPr lang="en-US" smtClean="0"/>
              <a:t>46</a:t>
            </a:fld>
            <a:endParaRPr lang="en-US"/>
          </a:p>
        </p:txBody>
      </p:sp>
    </p:spTree>
    <p:extLst>
      <p:ext uri="{BB962C8B-B14F-4D97-AF65-F5344CB8AC3E}">
        <p14:creationId xmlns:p14="http://schemas.microsoft.com/office/powerpoint/2010/main" val="108450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cone with a height of 6 units and a radius of 4 units</a:t>
            </a:r>
          </a:p>
          <a:p>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sphere with a radius of 7 units</a:t>
            </a:r>
            <a:endParaRPr lang="en-US" dirty="0"/>
          </a:p>
        </p:txBody>
      </p:sp>
      <p:sp>
        <p:nvSpPr>
          <p:cNvPr id="4" name="Slide Number Placeholder 3"/>
          <p:cNvSpPr>
            <a:spLocks noGrp="1"/>
          </p:cNvSpPr>
          <p:nvPr>
            <p:ph type="sldNum" sz="quarter" idx="5"/>
          </p:nvPr>
        </p:nvSpPr>
        <p:spPr/>
        <p:txBody>
          <a:bodyPr/>
          <a:lstStyle/>
          <a:p>
            <a:fld id="{530A5DD6-6495-4D40-A1D4-AE2DB3B95246}" type="slidenum">
              <a:rPr lang="en-US" smtClean="0"/>
              <a:t>47</a:t>
            </a:fld>
            <a:endParaRPr lang="en-US"/>
          </a:p>
        </p:txBody>
      </p:sp>
    </p:spTree>
    <p:extLst>
      <p:ext uri="{BB962C8B-B14F-4D97-AF65-F5344CB8AC3E}">
        <p14:creationId xmlns:p14="http://schemas.microsoft.com/office/powerpoint/2010/main" val="428248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Looks like left or right half of the silo.</a:t>
                </a:r>
              </a:p>
              <a:p>
                <a:endParaRPr lang="en-US" dirty="0"/>
              </a:p>
              <a:p>
                <a:r>
                  <a:rPr lang="en-US" dirty="0"/>
                  <a:t>Makes a cone with radius 5 and height of 12</a:t>
                </a:r>
              </a:p>
              <a:p>
                <a:r>
                  <a:rPr lang="en-US" dirty="0"/>
                  <a:t>Slant height: </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169=</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13=ℓ</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𝑆𝐴</m:t>
                      </m:r>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𝑟</m:t>
                      </m:r>
                      <m:r>
                        <a:rPr lang="en-US" b="0" i="1" smtClean="0">
                          <a:latin typeface="Cambria Math" panose="02040503050406030204" pitchFamily="18" charset="0"/>
                        </a:rPr>
                        <m:t>ℓ</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𝑆𝐴</m:t>
                      </m:r>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d>
                        <m:dPr>
                          <m:ctrlPr>
                            <a:rPr lang="en-US" b="0" i="1" smtClean="0">
                              <a:latin typeface="Cambria Math" panose="02040503050406030204" pitchFamily="18" charset="0"/>
                            </a:rPr>
                          </m:ctrlPr>
                        </m:dPr>
                        <m:e>
                          <m:r>
                            <a:rPr lang="en-US" b="0" i="1" smtClean="0">
                              <a:latin typeface="Cambria Math" panose="02040503050406030204" pitchFamily="18" charset="0"/>
                            </a:rPr>
                            <m:t>13</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𝑆𝐴</m:t>
                      </m:r>
                      <m:r>
                        <a:rPr lang="en-US" b="0" i="1" smtClean="0">
                          <a:latin typeface="Cambria Math" panose="02040503050406030204" pitchFamily="18" charset="0"/>
                        </a:rPr>
                        <m:t>=90</m:t>
                      </m:r>
                      <m:r>
                        <a:rPr lang="en-US" b="0" i="1" smtClean="0">
                          <a:latin typeface="Cambria Math" panose="02040503050406030204" pitchFamily="18" charset="0"/>
                        </a:rPr>
                        <m:t>𝜋</m:t>
                      </m:r>
                      <m:r>
                        <a:rPr lang="en-US" b="0" i="1" smtClean="0">
                          <a:latin typeface="Cambria Math" panose="02040503050406030204" pitchFamily="18" charset="0"/>
                        </a:rPr>
                        <m:t>≈282.74</m:t>
                      </m:r>
                    </m:oMath>
                  </m:oMathPara>
                </a14:m>
                <a:endParaRPr lang="en-US" dirty="0"/>
              </a:p>
            </p:txBody>
          </p:sp>
        </mc:Choice>
        <mc:Fallback xmlns="">
          <p:sp>
            <p:nvSpPr>
              <p:cNvPr id="3" name="Notes Placeholder 2"/>
              <p:cNvSpPr>
                <a:spLocks noGrp="1"/>
              </p:cNvSpPr>
              <p:nvPr>
                <p:ph type="body" idx="1"/>
              </p:nvPr>
            </p:nvSpPr>
            <p:spPr/>
            <p:txBody>
              <a:bodyPr/>
              <a:lstStyle/>
              <a:p>
                <a:r>
                  <a:rPr lang="en-US" dirty="0"/>
                  <a:t>Looks like left or right half of the silo.</a:t>
                </a:r>
              </a:p>
              <a:p>
                <a:endParaRPr lang="en-US" dirty="0"/>
              </a:p>
              <a:p>
                <a:r>
                  <a:rPr lang="en-US" dirty="0"/>
                  <a:t>Makes a cone with radius 5 and height of 12</a:t>
                </a:r>
              </a:p>
              <a:p>
                <a:r>
                  <a:rPr lang="en-US" dirty="0"/>
                  <a:t>Slant height: </a:t>
                </a:r>
              </a:p>
              <a:p>
                <a:r>
                  <a:rPr lang="en-US" b="0" i="0">
                    <a:latin typeface="Cambria Math" panose="02040503050406030204" pitchFamily="18" charset="0"/>
                  </a:rPr>
                  <a:t>5^2+〖12〗^2=ℓ^2</a:t>
                </a:r>
                <a:endParaRPr lang="en-US" b="0" dirty="0"/>
              </a:p>
              <a:p>
                <a:r>
                  <a:rPr lang="en-US" b="0" i="0">
                    <a:latin typeface="Cambria Math" panose="02040503050406030204" pitchFamily="18" charset="0"/>
                  </a:rPr>
                  <a:t>169=ℓ^2</a:t>
                </a:r>
                <a:endParaRPr lang="en-US" b="0" dirty="0"/>
              </a:p>
              <a:p>
                <a:r>
                  <a:rPr lang="en-US" b="0" i="0">
                    <a:latin typeface="Cambria Math" panose="02040503050406030204" pitchFamily="18" charset="0"/>
                  </a:rPr>
                  <a:t>13=ℓ</a:t>
                </a:r>
                <a:endParaRPr lang="en-US" b="0" dirty="0"/>
              </a:p>
              <a:p>
                <a:r>
                  <a:rPr lang="en-US" b="0" i="0">
                    <a:latin typeface="Cambria Math" panose="02040503050406030204" pitchFamily="18" charset="0"/>
                  </a:rPr>
                  <a:t>𝑆𝐴=𝜋𝑟^2+𝜋𝑟ℓ</a:t>
                </a:r>
                <a:endParaRPr lang="en-US" b="0" dirty="0"/>
              </a:p>
              <a:p>
                <a:r>
                  <a:rPr lang="en-US" b="0" i="0">
                    <a:latin typeface="Cambria Math" panose="02040503050406030204" pitchFamily="18" charset="0"/>
                  </a:rPr>
                  <a:t>𝑆𝐴=𝜋(5)^2+𝜋(5)(13)</a:t>
                </a:r>
                <a:endParaRPr lang="en-US" b="0" dirty="0"/>
              </a:p>
              <a:p>
                <a:r>
                  <a:rPr lang="en-US" b="0" i="0">
                    <a:latin typeface="Cambria Math" panose="02040503050406030204" pitchFamily="18" charset="0"/>
                  </a:rPr>
                  <a:t>𝑆𝐴=90𝜋≈282.74</a:t>
                </a:r>
                <a:endParaRPr lang="en-US" dirty="0"/>
              </a:p>
            </p:txBody>
          </p:sp>
        </mc:Fallback>
      </mc:AlternateContent>
      <p:sp>
        <p:nvSpPr>
          <p:cNvPr id="4" name="Slide Number Placeholder 3"/>
          <p:cNvSpPr>
            <a:spLocks noGrp="1"/>
          </p:cNvSpPr>
          <p:nvPr>
            <p:ph type="sldNum" sz="quarter" idx="5"/>
          </p:nvPr>
        </p:nvSpPr>
        <p:spPr/>
        <p:txBody>
          <a:bodyPr/>
          <a:lstStyle/>
          <a:p>
            <a:fld id="{530A5DD6-6495-4D40-A1D4-AE2DB3B95246}" type="slidenum">
              <a:rPr lang="en-US" smtClean="0"/>
              <a:t>48</a:t>
            </a:fld>
            <a:endParaRPr lang="en-US"/>
          </a:p>
        </p:txBody>
      </p:sp>
    </p:spTree>
    <p:extLst>
      <p:ext uri="{BB962C8B-B14F-4D97-AF65-F5344CB8AC3E}">
        <p14:creationId xmlns:p14="http://schemas.microsoft.com/office/powerpoint/2010/main" val="2331476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right cone with a radius of 2 units and a height of 2 units;</a:t>
                </a:r>
              </a:p>
              <a:p>
                <a:r>
                  <a:rPr lang="en-US" sz="1600" b="0" i="0" u="none" strike="noStrike" kern="1200" baseline="0" dirty="0">
                    <a:solidFill>
                      <a:schemeClr val="tx1"/>
                    </a:solidFill>
                    <a:latin typeface="+mn-lt"/>
                    <a:ea typeface="+mn-ea"/>
                    <a:cs typeface="+mn-cs"/>
                  </a:rPr>
                  <a:t>Volume: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m:t>
                          </m:r>
                        </m:den>
                      </m:f>
                      <m:r>
                        <a:rPr lang="en-US" b="0" i="1" smtClean="0">
                          <a:latin typeface="Cambria Math" panose="02040503050406030204" pitchFamily="18" charset="0"/>
                        </a:rPr>
                        <m:t>𝜋</m:t>
                      </m:r>
                      <m:r>
                        <a:rPr lang="en-US" b="0" i="1" smtClean="0">
                          <a:latin typeface="Cambria Math" panose="02040503050406030204" pitchFamily="18" charset="0"/>
                        </a:rPr>
                        <m:t>≈8.38</m:t>
                      </m:r>
                    </m:oMath>
                  </m:oMathPara>
                </a14:m>
                <a:endParaRPr lang="en-US" dirty="0"/>
              </a:p>
            </p:txBody>
          </p:sp>
        </mc:Choice>
        <mc:Fallback xmlns="">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right cone with a radius of 2 units and a height of 2 units;</a:t>
                </a:r>
              </a:p>
              <a:p>
                <a:r>
                  <a:rPr lang="en-US" sz="1600" b="0" i="0" u="none" strike="noStrike" kern="1200" baseline="0" dirty="0">
                    <a:solidFill>
                      <a:schemeClr val="tx1"/>
                    </a:solidFill>
                    <a:latin typeface="+mn-lt"/>
                    <a:ea typeface="+mn-ea"/>
                    <a:cs typeface="+mn-cs"/>
                  </a:rPr>
                  <a:t>Volume:</a:t>
                </a:r>
              </a:p>
              <a:p>
                <a:r>
                  <a:rPr lang="en-US" b="0" i="0">
                    <a:latin typeface="Cambria Math" panose="02040503050406030204" pitchFamily="18" charset="0"/>
                  </a:rPr>
                  <a:t>𝑉=1/3 𝜋𝑟^2 ℎ</a:t>
                </a:r>
                <a:endParaRPr lang="en-US" b="0" dirty="0"/>
              </a:p>
              <a:p>
                <a:r>
                  <a:rPr lang="en-US" b="0" i="0">
                    <a:latin typeface="Cambria Math" panose="02040503050406030204" pitchFamily="18" charset="0"/>
                  </a:rPr>
                  <a:t>𝑉=1/3 𝜋(2)^2 (2)=8/3 𝜋≈8.38</a:t>
                </a:r>
                <a:endParaRPr lang="en-US" dirty="0"/>
              </a:p>
            </p:txBody>
          </p:sp>
        </mc:Fallback>
      </mc:AlternateContent>
      <p:sp>
        <p:nvSpPr>
          <p:cNvPr id="4" name="Slide Number Placeholder 3"/>
          <p:cNvSpPr>
            <a:spLocks noGrp="1"/>
          </p:cNvSpPr>
          <p:nvPr>
            <p:ph type="sldNum" sz="quarter" idx="5"/>
          </p:nvPr>
        </p:nvSpPr>
        <p:spPr/>
        <p:txBody>
          <a:bodyPr/>
          <a:lstStyle/>
          <a:p>
            <a:fld id="{530A5DD6-6495-4D40-A1D4-AE2DB3B95246}" type="slidenum">
              <a:rPr lang="en-US" smtClean="0"/>
              <a:t>49</a:t>
            </a:fld>
            <a:endParaRPr lang="en-US"/>
          </a:p>
        </p:txBody>
      </p:sp>
    </p:spTree>
    <p:extLst>
      <p:ext uri="{BB962C8B-B14F-4D97-AF65-F5344CB8AC3E}">
        <p14:creationId xmlns:p14="http://schemas.microsoft.com/office/powerpoint/2010/main" val="393991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5</a:t>
            </a:fld>
            <a:endParaRPr lang="en-US"/>
          </a:p>
        </p:txBody>
      </p:sp>
    </p:spTree>
    <p:extLst>
      <p:ext uri="{BB962C8B-B14F-4D97-AF65-F5344CB8AC3E}">
        <p14:creationId xmlns:p14="http://schemas.microsoft.com/office/powerpoint/2010/main" val="49065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6</a:t>
            </a:fld>
            <a:endParaRPr lang="en-US"/>
          </a:p>
        </p:txBody>
      </p:sp>
    </p:spTree>
    <p:extLst>
      <p:ext uri="{BB962C8B-B14F-4D97-AF65-F5344CB8AC3E}">
        <p14:creationId xmlns:p14="http://schemas.microsoft.com/office/powerpoint/2010/main" val="81647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7</a:t>
            </a:fld>
            <a:endParaRPr lang="en-US"/>
          </a:p>
        </p:txBody>
      </p:sp>
    </p:spTree>
    <p:extLst>
      <p:ext uri="{BB962C8B-B14F-4D97-AF65-F5344CB8AC3E}">
        <p14:creationId xmlns:p14="http://schemas.microsoft.com/office/powerpoint/2010/main" val="372298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Polyhedron;</a:t>
            </a:r>
            <a:r>
              <a:rPr lang="en-US" baseline="0" dirty="0"/>
              <a:t> Square Pyramid; 5 faces, 5 vertices, 8 edges; convex</a:t>
            </a:r>
          </a:p>
          <a:p>
            <a:endParaRPr lang="en-US" baseline="0" dirty="0"/>
          </a:p>
          <a:p>
            <a:r>
              <a:rPr lang="en-US" baseline="0" dirty="0"/>
              <a:t>Not a Polyhedron</a:t>
            </a:r>
          </a:p>
          <a:p>
            <a:endParaRPr lang="en-US" baseline="0" dirty="0"/>
          </a:p>
          <a:p>
            <a:r>
              <a:rPr lang="en-US" baseline="0" dirty="0"/>
              <a:t>Polyhedron; Triangular Prism; 5 faces, 6 vertices, 9 edges; convex</a:t>
            </a:r>
          </a:p>
        </p:txBody>
      </p:sp>
      <p:sp>
        <p:nvSpPr>
          <p:cNvPr id="4" name="Slide Number Placeholder 3"/>
          <p:cNvSpPr>
            <a:spLocks noGrp="1"/>
          </p:cNvSpPr>
          <p:nvPr>
            <p:ph type="sldNum" sz="quarter" idx="10"/>
          </p:nvPr>
        </p:nvSpPr>
        <p:spPr/>
        <p:txBody>
          <a:bodyPr/>
          <a:lstStyle/>
          <a:p>
            <a:fld id="{530A5DD6-6495-4D40-A1D4-AE2DB3B95246}" type="slidenum">
              <a:rPr lang="en-US" smtClean="0"/>
              <a:t>8</a:t>
            </a:fld>
            <a:endParaRPr lang="en-US"/>
          </a:p>
        </p:txBody>
      </p:sp>
    </p:spTree>
    <p:extLst>
      <p:ext uri="{BB962C8B-B14F-4D97-AF65-F5344CB8AC3E}">
        <p14:creationId xmlns:p14="http://schemas.microsoft.com/office/powerpoint/2010/main" val="204200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5DD6-6495-4D40-A1D4-AE2DB3B95246}" type="slidenum">
              <a:rPr lang="en-US" smtClean="0"/>
              <a:t>9</a:t>
            </a:fld>
            <a:endParaRPr lang="en-US"/>
          </a:p>
        </p:txBody>
      </p:sp>
    </p:spTree>
    <p:extLst>
      <p:ext uri="{BB962C8B-B14F-4D97-AF65-F5344CB8AC3E}">
        <p14:creationId xmlns:p14="http://schemas.microsoft.com/office/powerpoint/2010/main" val="4235522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6019800" cy="32004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effectLst>
              </a:defRPr>
            </a:lvl1pPr>
          </a:lstStyle>
          <a:p>
            <a:r>
              <a:rPr lang="en-US" dirty="0"/>
              <a:t>Click to edit Master title style</a:t>
            </a:r>
          </a:p>
        </p:txBody>
      </p:sp>
      <p:sp>
        <p:nvSpPr>
          <p:cNvPr id="3" name="Subtitle 2"/>
          <p:cNvSpPr>
            <a:spLocks noGrp="1"/>
          </p:cNvSpPr>
          <p:nvPr>
            <p:ph type="subTitle" idx="1"/>
          </p:nvPr>
        </p:nvSpPr>
        <p:spPr>
          <a:xfrm>
            <a:off x="304800" y="3962400"/>
            <a:ext cx="6019800" cy="22860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3844129-DCD1-424F-9273-28C7B2C4F2F5}"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312558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844129-DCD1-424F-9273-28C7B2C4F2F5}"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97528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304800"/>
            <a:ext cx="2743200" cy="5851525"/>
          </a:xfrm>
        </p:spPr>
        <p:txBody>
          <a:bodyPr vert="eaVe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defRPr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Vertical Text Placeholder 2"/>
          <p:cNvSpPr>
            <a:spLocks noGrp="1"/>
          </p:cNvSpPr>
          <p:nvPr>
            <p:ph type="body" orient="vert" idx="1"/>
          </p:nvPr>
        </p:nvSpPr>
        <p:spPr>
          <a:xfrm>
            <a:off x="406400" y="304800"/>
            <a:ext cx="80264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844129-DCD1-424F-9273-28C7B2C4F2F5}"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68013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79114E-8B62-4866-9E95-A03EC46632A6}" type="slidenum">
              <a:rPr lang="en-US"/>
              <a:pPr>
                <a:defRPr/>
              </a:pPr>
              <a:t>‹#›</a:t>
            </a:fld>
            <a:endParaRPr lang="en-US"/>
          </a:p>
        </p:txBody>
      </p:sp>
    </p:spTree>
    <p:extLst>
      <p:ext uri="{BB962C8B-B14F-4D97-AF65-F5344CB8AC3E}">
        <p14:creationId xmlns:p14="http://schemas.microsoft.com/office/powerpoint/2010/main" val="333337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828802"/>
            <a:ext cx="53848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56063"/>
            <a:ext cx="53848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C80130-93AB-4AC3-BA12-AD202F86CD37}" type="slidenum">
              <a:rPr lang="en-US"/>
              <a:pPr>
                <a:defRPr/>
              </a:pPr>
              <a:t>‹#›</a:t>
            </a:fld>
            <a:endParaRPr lang="en-US"/>
          </a:p>
        </p:txBody>
      </p:sp>
    </p:spTree>
    <p:extLst>
      <p:ext uri="{BB962C8B-B14F-4D97-AF65-F5344CB8AC3E}">
        <p14:creationId xmlns:p14="http://schemas.microsoft.com/office/powerpoint/2010/main" val="67477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844129-DCD1-424F-9273-28C7B2C4F2F5}"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
        <p:nvSpPr>
          <p:cNvPr id="9" name="Title Placeholder 1">
            <a:extLst>
              <a:ext uri="{FF2B5EF4-FFF2-40B4-BE49-F238E27FC236}">
                <a16:creationId xmlns:a16="http://schemas.microsoft.com/office/drawing/2014/main" id="{0AEFA640-8A98-4BF1-BD6E-BEC9CB814E22}"/>
              </a:ext>
            </a:extLst>
          </p:cNvPr>
          <p:cNvSpPr>
            <a:spLocks noGrp="1"/>
          </p:cNvSpPr>
          <p:nvPr>
            <p:ph type="title"/>
          </p:nvPr>
        </p:nvSpPr>
        <p:spPr>
          <a:xfrm>
            <a:off x="0" y="0"/>
            <a:ext cx="12192000" cy="944563"/>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Tree>
    <p:extLst>
      <p:ext uri="{BB962C8B-B14F-4D97-AF65-F5344CB8AC3E}">
        <p14:creationId xmlns:p14="http://schemas.microsoft.com/office/powerpoint/2010/main" val="21114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5029200"/>
            <a:ext cx="11658600" cy="1362075"/>
          </a:xfrm>
        </p:spPr>
        <p:txBody>
          <a:bodyPr ancho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5333" b="1" cap="all" spc="0">
                <a:ln/>
                <a:solidFill>
                  <a:schemeClr val="tx2"/>
                </a:solidFill>
                <a:effectLst>
                  <a:outerShdw blurRad="19685" dist="12700" dir="5400000" algn="tl" rotWithShape="0">
                    <a:schemeClr val="accent1">
                      <a:satMod val="130000"/>
                      <a:alpha val="6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266700" y="394849"/>
            <a:ext cx="5829300" cy="4405751"/>
          </a:xfrm>
        </p:spPr>
        <p:txBody>
          <a:bodyPr anchor="b"/>
          <a:lstStyle>
            <a:lvl1pPr marL="0" indent="0">
              <a:buNone/>
              <a:defRPr sz="2667">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3844129-DCD1-424F-9273-28C7B2C4F2F5}"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35733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61404"/>
            <a:ext cx="5994400" cy="5514630"/>
          </a:xfrm>
        </p:spPr>
        <p:txBody>
          <a:bodyPr>
            <a:normAutofit/>
          </a:bodyPr>
          <a:lstStyle>
            <a:lvl1pPr>
              <a:defRPr sz="3467">
                <a:solidFill>
                  <a:schemeClr val="tx1"/>
                </a:solidFill>
              </a:defRPr>
            </a:lvl1pPr>
            <a:lvl2pPr>
              <a:defRPr sz="3467">
                <a:solidFill>
                  <a:schemeClr val="tx1"/>
                </a:solidFill>
              </a:defRPr>
            </a:lvl2pPr>
            <a:lvl3pPr>
              <a:defRPr sz="3467">
                <a:solidFill>
                  <a:schemeClr val="tx1"/>
                </a:solidFill>
              </a:defRPr>
            </a:lvl3pPr>
            <a:lvl4pPr>
              <a:defRPr sz="3467">
                <a:solidFill>
                  <a:schemeClr val="tx1"/>
                </a:solidFill>
              </a:defRPr>
            </a:lvl4pPr>
            <a:lvl5pPr>
              <a:defRPr sz="34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61404"/>
            <a:ext cx="5994400" cy="5514630"/>
          </a:xfrm>
        </p:spPr>
        <p:txBody>
          <a:bodyPr>
            <a:normAutofit/>
          </a:bodyPr>
          <a:lstStyle>
            <a:lvl1pPr>
              <a:defRPr sz="3467">
                <a:solidFill>
                  <a:schemeClr val="tx1"/>
                </a:solidFill>
              </a:defRPr>
            </a:lvl1pPr>
            <a:lvl2pPr>
              <a:defRPr sz="3467">
                <a:solidFill>
                  <a:schemeClr val="tx1"/>
                </a:solidFill>
              </a:defRPr>
            </a:lvl2pPr>
            <a:lvl3pPr>
              <a:defRPr sz="3467">
                <a:solidFill>
                  <a:schemeClr val="tx1"/>
                </a:solidFill>
              </a:defRPr>
            </a:lvl3pPr>
            <a:lvl4pPr>
              <a:defRPr sz="3467">
                <a:solidFill>
                  <a:schemeClr val="tx1"/>
                </a:solidFill>
              </a:defRPr>
            </a:lvl4pPr>
            <a:lvl5pPr>
              <a:defRPr sz="34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3844129-DCD1-424F-9273-28C7B2C4F2F5}"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
        <p:nvSpPr>
          <p:cNvPr id="10" name="Title Placeholder 1">
            <a:extLst>
              <a:ext uri="{FF2B5EF4-FFF2-40B4-BE49-F238E27FC236}">
                <a16:creationId xmlns:a16="http://schemas.microsoft.com/office/drawing/2014/main" id="{C219CF8D-3922-4DED-BE72-A5F12201391A}"/>
              </a:ext>
            </a:extLst>
          </p:cNvPr>
          <p:cNvSpPr>
            <a:spLocks noGrp="1"/>
          </p:cNvSpPr>
          <p:nvPr>
            <p:ph type="title"/>
          </p:nvPr>
        </p:nvSpPr>
        <p:spPr>
          <a:xfrm>
            <a:off x="0" y="0"/>
            <a:ext cx="12192000" cy="944563"/>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Tree>
    <p:extLst>
      <p:ext uri="{BB962C8B-B14F-4D97-AF65-F5344CB8AC3E}">
        <p14:creationId xmlns:p14="http://schemas.microsoft.com/office/powerpoint/2010/main" val="6448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90600"/>
            <a:ext cx="5996517" cy="639763"/>
          </a:xfrm>
        </p:spPr>
        <p:txBody>
          <a:bodyPr anchor="b"/>
          <a:lstStyle>
            <a:lvl1pPr marL="0" indent="0">
              <a:buNone/>
              <a:defRPr sz="3200"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0" y="1630363"/>
            <a:ext cx="5996517" cy="4845670"/>
          </a:xfrm>
        </p:spPr>
        <p:txBody>
          <a:bodyPr>
            <a:normAutofit/>
          </a:bodyPr>
          <a:lstStyle>
            <a:lvl1pPr>
              <a:defRPr sz="3467">
                <a:solidFill>
                  <a:schemeClr val="tx1"/>
                </a:solidFill>
              </a:defRPr>
            </a:lvl1pPr>
            <a:lvl2pPr>
              <a:defRPr sz="3467">
                <a:solidFill>
                  <a:schemeClr val="tx1"/>
                </a:solidFill>
              </a:defRPr>
            </a:lvl2pPr>
            <a:lvl3pPr>
              <a:defRPr sz="3467">
                <a:solidFill>
                  <a:schemeClr val="tx1"/>
                </a:solidFill>
              </a:defRPr>
            </a:lvl3pPr>
            <a:lvl4pPr>
              <a:defRPr sz="3467">
                <a:solidFill>
                  <a:schemeClr val="tx1"/>
                </a:solidFill>
              </a:defRPr>
            </a:lvl4pPr>
            <a:lvl5pPr>
              <a:defRPr sz="3467">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990600"/>
            <a:ext cx="5996517" cy="639763"/>
          </a:xfrm>
        </p:spPr>
        <p:txBody>
          <a:bodyPr anchor="b"/>
          <a:lstStyle>
            <a:lvl1pPr marL="0" indent="0">
              <a:buNone/>
              <a:defRPr sz="3200"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630362"/>
            <a:ext cx="5996517" cy="4845671"/>
          </a:xfrm>
        </p:spPr>
        <p:txBody>
          <a:bodyPr>
            <a:normAutofit/>
          </a:bodyPr>
          <a:lstStyle>
            <a:lvl1pPr>
              <a:defRPr sz="3467">
                <a:solidFill>
                  <a:schemeClr val="tx1"/>
                </a:solidFill>
              </a:defRPr>
            </a:lvl1pPr>
            <a:lvl2pPr>
              <a:defRPr sz="3467">
                <a:solidFill>
                  <a:schemeClr val="tx1"/>
                </a:solidFill>
              </a:defRPr>
            </a:lvl2pPr>
            <a:lvl3pPr>
              <a:defRPr sz="3467">
                <a:solidFill>
                  <a:schemeClr val="tx1"/>
                </a:solidFill>
              </a:defRPr>
            </a:lvl3pPr>
            <a:lvl4pPr>
              <a:defRPr sz="3467">
                <a:solidFill>
                  <a:schemeClr val="tx1"/>
                </a:solidFill>
              </a:defRPr>
            </a:lvl4pPr>
            <a:lvl5pPr>
              <a:defRPr sz="3467">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3844129-DCD1-424F-9273-28C7B2C4F2F5}"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D4817-B8FD-497D-AA32-3FF6D0702178}" type="slidenum">
              <a:rPr lang="en-US" smtClean="0"/>
              <a:t>‹#›</a:t>
            </a:fld>
            <a:endParaRPr lang="en-US"/>
          </a:p>
        </p:txBody>
      </p:sp>
      <p:sp>
        <p:nvSpPr>
          <p:cNvPr id="12" name="Title Placeholder 1">
            <a:extLst>
              <a:ext uri="{FF2B5EF4-FFF2-40B4-BE49-F238E27FC236}">
                <a16:creationId xmlns:a16="http://schemas.microsoft.com/office/drawing/2014/main" id="{BDAE097D-A64C-4A07-AE5D-179D7739E187}"/>
              </a:ext>
            </a:extLst>
          </p:cNvPr>
          <p:cNvSpPr>
            <a:spLocks noGrp="1"/>
          </p:cNvSpPr>
          <p:nvPr>
            <p:ph type="title"/>
          </p:nvPr>
        </p:nvSpPr>
        <p:spPr>
          <a:xfrm>
            <a:off x="0" y="0"/>
            <a:ext cx="12192000" cy="944563"/>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Tree>
    <p:extLst>
      <p:ext uri="{BB962C8B-B14F-4D97-AF65-F5344CB8AC3E}">
        <p14:creationId xmlns:p14="http://schemas.microsoft.com/office/powerpoint/2010/main" val="143143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844129-DCD1-424F-9273-28C7B2C4F2F5}"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D4817-B8FD-497D-AA32-3FF6D0702178}" type="slidenum">
              <a:rPr lang="en-US" smtClean="0"/>
              <a:t>‹#›</a:t>
            </a:fld>
            <a:endParaRPr lang="en-US"/>
          </a:p>
        </p:txBody>
      </p:sp>
      <p:sp>
        <p:nvSpPr>
          <p:cNvPr id="9" name="Title Placeholder 1">
            <a:extLst>
              <a:ext uri="{FF2B5EF4-FFF2-40B4-BE49-F238E27FC236}">
                <a16:creationId xmlns:a16="http://schemas.microsoft.com/office/drawing/2014/main" id="{DC08CA65-194A-47D2-83B9-FB2B77E77F44}"/>
              </a:ext>
            </a:extLst>
          </p:cNvPr>
          <p:cNvSpPr>
            <a:spLocks noGrp="1"/>
          </p:cNvSpPr>
          <p:nvPr>
            <p:ph type="title"/>
          </p:nvPr>
        </p:nvSpPr>
        <p:spPr>
          <a:xfrm>
            <a:off x="0" y="0"/>
            <a:ext cx="12192000" cy="944563"/>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Tree>
    <p:extLst>
      <p:ext uri="{BB962C8B-B14F-4D97-AF65-F5344CB8AC3E}">
        <p14:creationId xmlns:p14="http://schemas.microsoft.com/office/powerpoint/2010/main" val="315173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44129-DCD1-424F-9273-28C7B2C4F2F5}"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33084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273049"/>
            <a:ext cx="4011084" cy="1162051"/>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2667"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Content Placeholder 2"/>
          <p:cNvSpPr>
            <a:spLocks noGrp="1"/>
          </p:cNvSpPr>
          <p:nvPr>
            <p:ph idx="1"/>
          </p:nvPr>
        </p:nvSpPr>
        <p:spPr>
          <a:xfrm>
            <a:off x="4978400" y="273052"/>
            <a:ext cx="6908800" cy="5853113"/>
          </a:xfrm>
        </p:spPr>
        <p:txBody>
          <a:bodyPr>
            <a:normAutofit/>
          </a:bodyPr>
          <a:lstStyle>
            <a:lvl1pPr>
              <a:defRPr sz="3467">
                <a:solidFill>
                  <a:schemeClr val="bg1"/>
                </a:solidFill>
              </a:defRPr>
            </a:lvl1pPr>
            <a:lvl2pPr>
              <a:defRPr sz="3467">
                <a:solidFill>
                  <a:schemeClr val="bg1"/>
                </a:solidFill>
              </a:defRPr>
            </a:lvl2pPr>
            <a:lvl3pPr>
              <a:defRPr sz="3467">
                <a:solidFill>
                  <a:schemeClr val="bg1"/>
                </a:solidFill>
              </a:defRPr>
            </a:lvl3pPr>
            <a:lvl4pPr>
              <a:defRPr sz="3467">
                <a:solidFill>
                  <a:schemeClr val="bg1"/>
                </a:solidFill>
              </a:defRPr>
            </a:lvl4pPr>
            <a:lvl5pPr>
              <a:defRPr sz="3467">
                <a:solidFill>
                  <a:schemeClr val="bg1"/>
                </a:solidFill>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1"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3844129-DCD1-424F-9273-28C7B2C4F2F5}"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70360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11582400" cy="566739"/>
          </a:xfrm>
        </p:spPr>
        <p:txBody>
          <a:bodyPr anchor="b">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a:defRPr sz="2667" b="1" cap="all" spc="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defRPr>
            </a:lvl1pPr>
          </a:lstStyle>
          <a:p>
            <a:r>
              <a:rPr lang="en-US" dirty="0"/>
              <a:t>Click to edit Master title style</a:t>
            </a:r>
          </a:p>
        </p:txBody>
      </p:sp>
      <p:sp>
        <p:nvSpPr>
          <p:cNvPr id="3" name="Picture Placeholder 2"/>
          <p:cNvSpPr>
            <a:spLocks noGrp="1"/>
          </p:cNvSpPr>
          <p:nvPr>
            <p:ph type="pic" idx="1"/>
          </p:nvPr>
        </p:nvSpPr>
        <p:spPr>
          <a:xfrm>
            <a:off x="203200" y="228601"/>
            <a:ext cx="11684000" cy="426720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04800" y="5519738"/>
            <a:ext cx="11582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3844129-DCD1-424F-9273-28C7B2C4F2F5}"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D4817-B8FD-497D-AA32-3FF6D0702178}" type="slidenum">
              <a:rPr lang="en-US" smtClean="0"/>
              <a:t>‹#›</a:t>
            </a:fld>
            <a:endParaRPr lang="en-US"/>
          </a:p>
        </p:txBody>
      </p:sp>
    </p:spTree>
    <p:extLst>
      <p:ext uri="{BB962C8B-B14F-4D97-AF65-F5344CB8AC3E}">
        <p14:creationId xmlns:p14="http://schemas.microsoft.com/office/powerpoint/2010/main" val="229486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44563"/>
          </a:xfrm>
          <a:prstGeom prst="rect">
            <a:avLst/>
          </a:prstGeom>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dirty="0"/>
              <a:t>Click to edit Master title style</a:t>
            </a:r>
          </a:p>
        </p:txBody>
      </p:sp>
      <p:sp>
        <p:nvSpPr>
          <p:cNvPr id="3" name="Text Placeholder 2"/>
          <p:cNvSpPr>
            <a:spLocks noGrp="1"/>
          </p:cNvSpPr>
          <p:nvPr>
            <p:ph type="body" idx="1"/>
          </p:nvPr>
        </p:nvSpPr>
        <p:spPr>
          <a:xfrm>
            <a:off x="0" y="944563"/>
            <a:ext cx="12192000" cy="55314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8818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3844129-DCD1-424F-9273-28C7B2C4F2F5}" type="datetimeFigureOut">
              <a:rPr lang="en-US" smtClean="0"/>
              <a:t>5/2/2024</a:t>
            </a:fld>
            <a:endParaRPr lang="en-US"/>
          </a:p>
        </p:txBody>
      </p:sp>
      <p:sp>
        <p:nvSpPr>
          <p:cNvPr id="5" name="Footer Placeholder 4"/>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47200" y="6476034"/>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AD4817-B8FD-497D-AA32-3FF6D0702178}" type="slidenum">
              <a:rPr lang="en-US" smtClean="0"/>
              <a:t>‹#›</a:t>
            </a:fld>
            <a:endParaRPr lang="en-US"/>
          </a:p>
        </p:txBody>
      </p:sp>
    </p:spTree>
    <p:extLst>
      <p:ext uri="{BB962C8B-B14F-4D97-AF65-F5344CB8AC3E}">
        <p14:creationId xmlns:p14="http://schemas.microsoft.com/office/powerpoint/2010/main" val="281247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219170" rtl="0" eaLnBrk="1" latinLnBrk="0" hangingPunct="1">
        <a:spcBef>
          <a:spcPct val="0"/>
        </a:spcBef>
        <a:buNone/>
        <a:defRPr sz="5867" b="1" kern="1200" cap="all" spc="0">
          <a:ln/>
          <a:solidFill>
            <a:schemeClr val="tx2"/>
          </a:solidFill>
          <a:effectLst>
            <a:outerShdw blurRad="60007" dist="310007" dir="7680000" sy="30000" kx="1300200" algn="ctr" rotWithShape="0">
              <a:prstClr val="black">
                <a:alpha val="32000"/>
              </a:prstClr>
            </a:outerShdw>
          </a:effectLst>
          <a:latin typeface="+mj-lt"/>
          <a:ea typeface="+mj-ea"/>
          <a:cs typeface="+mj-cs"/>
        </a:defRPr>
      </a:lvl1pPr>
    </p:titleStyle>
    <p:bodyStyle>
      <a:lvl1pPr marL="457189" indent="-457189" algn="l" defTabSz="1219170" rtl="0" eaLnBrk="1" latinLnBrk="0" hangingPunct="1">
        <a:spcBef>
          <a:spcPct val="20000"/>
        </a:spcBef>
        <a:buFont typeface="Wingdings 2" pitchFamily="18" charset="2"/>
        <a:buChar char=""/>
        <a:defRPr sz="3467" kern="1200">
          <a:solidFill>
            <a:schemeClr val="tx1"/>
          </a:solidFill>
          <a:latin typeface="+mn-lt"/>
          <a:ea typeface="+mn-ea"/>
          <a:cs typeface="+mn-cs"/>
        </a:defRPr>
      </a:lvl1pPr>
      <a:lvl2pPr marL="990575" indent="-380990" algn="l" defTabSz="1219170" rtl="0" eaLnBrk="1" latinLnBrk="0" hangingPunct="1">
        <a:spcBef>
          <a:spcPct val="20000"/>
        </a:spcBef>
        <a:buFont typeface="Wingdings 2" pitchFamily="18" charset="2"/>
        <a:buChar char=""/>
        <a:defRPr sz="3467" kern="1200">
          <a:solidFill>
            <a:schemeClr val="tx1"/>
          </a:solidFill>
          <a:latin typeface="+mn-lt"/>
          <a:ea typeface="+mn-ea"/>
          <a:cs typeface="+mn-cs"/>
        </a:defRPr>
      </a:lvl2pPr>
      <a:lvl3pPr marL="1523962" indent="-304792" algn="l" defTabSz="1219170" rtl="0" eaLnBrk="1" latinLnBrk="0" hangingPunct="1">
        <a:spcBef>
          <a:spcPct val="20000"/>
        </a:spcBef>
        <a:buFont typeface="Wingdings 2" pitchFamily="18" charset="2"/>
        <a:buChar char=""/>
        <a:defRPr sz="3467" kern="1200">
          <a:solidFill>
            <a:schemeClr val="tx1"/>
          </a:solidFill>
          <a:latin typeface="+mn-lt"/>
          <a:ea typeface="+mn-ea"/>
          <a:cs typeface="+mn-cs"/>
        </a:defRPr>
      </a:lvl3pPr>
      <a:lvl4pPr marL="2133547" indent="-304792" algn="l" defTabSz="1219170" rtl="0" eaLnBrk="1" latinLnBrk="0" hangingPunct="1">
        <a:spcBef>
          <a:spcPct val="20000"/>
        </a:spcBef>
        <a:buFont typeface="Wingdings 2" pitchFamily="18" charset="2"/>
        <a:buChar char=""/>
        <a:defRPr sz="3467" kern="1200">
          <a:solidFill>
            <a:schemeClr val="tx1"/>
          </a:solidFill>
          <a:latin typeface="+mn-lt"/>
          <a:ea typeface="+mn-ea"/>
          <a:cs typeface="+mn-cs"/>
        </a:defRPr>
      </a:lvl4pPr>
      <a:lvl5pPr marL="2743131" indent="-304792" algn="l" defTabSz="1219170" rtl="0" eaLnBrk="1" latinLnBrk="0" hangingPunct="1">
        <a:spcBef>
          <a:spcPct val="20000"/>
        </a:spcBef>
        <a:buFont typeface="Wingdings 2" pitchFamily="18" charset="2"/>
        <a:buChar char=""/>
        <a:defRPr sz="34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8.emf"/></Relationships>
</file>

<file path=ppt/slides/_rels/slide4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4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Surface Area and Volume</a:t>
            </a:r>
          </a:p>
        </p:txBody>
      </p:sp>
      <p:sp>
        <p:nvSpPr>
          <p:cNvPr id="3" name="Subtitle 2"/>
          <p:cNvSpPr>
            <a:spLocks noGrp="1"/>
          </p:cNvSpPr>
          <p:nvPr>
            <p:ph type="subTitle" idx="1"/>
          </p:nvPr>
        </p:nvSpPr>
        <p:spPr/>
        <p:txBody>
          <a:bodyPr/>
          <a:lstStyle/>
          <a:p>
            <a:r>
              <a:rPr lang="en-US" dirty="0"/>
              <a:t>Geometry</a:t>
            </a:r>
          </a:p>
          <a:p>
            <a:r>
              <a:rPr lang="en-US" dirty="0"/>
              <a:t>Chapter 12</a:t>
            </a:r>
          </a:p>
        </p:txBody>
      </p:sp>
    </p:spTree>
    <p:extLst>
      <p:ext uri="{BB962C8B-B14F-4D97-AF65-F5344CB8AC3E}">
        <p14:creationId xmlns:p14="http://schemas.microsoft.com/office/powerpoint/2010/main" val="383061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rmAutofit fontScale="90000"/>
          </a:bodyPr>
          <a:lstStyle/>
          <a:p>
            <a:r>
              <a:rPr lang="en-US" dirty="0"/>
              <a:t>12.1 Explore Solids</a:t>
            </a:r>
          </a:p>
        </p:txBody>
      </p:sp>
      <p:sp>
        <p:nvSpPr>
          <p:cNvPr id="3" name="Content Placeholder 2"/>
          <p:cNvSpPr>
            <a:spLocks noGrp="1"/>
          </p:cNvSpPr>
          <p:nvPr>
            <p:ph sz="half" idx="1"/>
          </p:nvPr>
        </p:nvSpPr>
        <p:spPr/>
        <p:txBody>
          <a:bodyPr/>
          <a:lstStyle/>
          <a:p>
            <a:r>
              <a:rPr lang="en-US" dirty="0"/>
              <a:t>Cross Section</a:t>
            </a:r>
          </a:p>
          <a:p>
            <a:pPr lvl="1"/>
            <a:r>
              <a:rPr lang="en-US" dirty="0"/>
              <a:t>Imagine slicing a very thin slice of the solid</a:t>
            </a:r>
          </a:p>
          <a:p>
            <a:pPr lvl="1"/>
            <a:r>
              <a:rPr lang="en-US" dirty="0"/>
              <a:t>The cross section is the 2-D shape of the thin slice</a:t>
            </a:r>
          </a:p>
          <a:p>
            <a:pPr lvl="1"/>
            <a:endParaRPr lang="en-US" dirty="0"/>
          </a:p>
        </p:txBody>
      </p:sp>
      <p:pic>
        <p:nvPicPr>
          <p:cNvPr id="6" name="Picture 2"/>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600" y="2481684"/>
            <a:ext cx="5588000" cy="28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4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rmAutofit fontScale="90000"/>
          </a:bodyPr>
          <a:lstStyle/>
          <a:p>
            <a:r>
              <a:rPr lang="en-US"/>
              <a:t>12.1 Explore Solids</a:t>
            </a:r>
            <a:endParaRPr lang="en-US" dirty="0"/>
          </a:p>
        </p:txBody>
      </p:sp>
      <p:sp>
        <p:nvSpPr>
          <p:cNvPr id="3" name="Content Placeholder 2"/>
          <p:cNvSpPr>
            <a:spLocks noGrp="1"/>
          </p:cNvSpPr>
          <p:nvPr>
            <p:ph idx="1"/>
          </p:nvPr>
        </p:nvSpPr>
        <p:spPr/>
        <p:txBody>
          <a:bodyPr>
            <a:normAutofit/>
          </a:bodyPr>
          <a:lstStyle/>
          <a:p>
            <a:r>
              <a:rPr lang="en-US" dirty="0"/>
              <a:t>Find the number of faces, vertices, and edges of a regular dodecahedron.  Check with Euler’s Theorem.</a:t>
            </a:r>
          </a:p>
          <a:p>
            <a:endParaRPr lang="en-US" dirty="0"/>
          </a:p>
          <a:p>
            <a:r>
              <a:rPr lang="en-US" dirty="0"/>
              <a:t>Describe the cross section.</a:t>
            </a:r>
          </a:p>
          <a:p>
            <a:endParaRPr lang="en-US" dirty="0"/>
          </a:p>
          <a:p>
            <a:endParaRPr lang="en-US" dirty="0"/>
          </a:p>
          <a:p>
            <a:endParaRPr lang="en-US" dirty="0"/>
          </a:p>
          <a:p>
            <a:endParaRPr lang="en-US" dirty="0"/>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27" y="3505203"/>
            <a:ext cx="3664133" cy="256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8800" y="3505202"/>
            <a:ext cx="3428491" cy="209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521" y="2921001"/>
            <a:ext cx="3937481" cy="267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5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79F5-D9CE-4DE1-AB5A-F01F155D761F}"/>
              </a:ext>
            </a:extLst>
          </p:cNvPr>
          <p:cNvSpPr>
            <a:spLocks noGrp="1"/>
          </p:cNvSpPr>
          <p:nvPr>
            <p:ph type="title"/>
          </p:nvPr>
        </p:nvSpPr>
        <p:spPr/>
        <p:txBody>
          <a:bodyPr>
            <a:normAutofit fontScale="90000"/>
          </a:bodyPr>
          <a:lstStyle/>
          <a:p>
            <a:r>
              <a:rPr lang="en-US" dirty="0"/>
              <a:t>12.2 Surface Area of Prisms and Cylinders</a:t>
            </a:r>
          </a:p>
        </p:txBody>
      </p:sp>
      <p:sp>
        <p:nvSpPr>
          <p:cNvPr id="3" name="Text Placeholder 2">
            <a:extLst>
              <a:ext uri="{FF2B5EF4-FFF2-40B4-BE49-F238E27FC236}">
                <a16:creationId xmlns:a16="http://schemas.microsoft.com/office/drawing/2014/main" id="{F19545C7-CC04-4720-980D-20D086D4FF12}"/>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draw a net for a polyhedron.</a:t>
            </a:r>
          </a:p>
          <a:p>
            <a:pPr marL="457200" indent="-457200">
              <a:buFont typeface="Arial" panose="020B0604020202020204" pitchFamily="34" charset="0"/>
              <a:buChar char="•"/>
            </a:pPr>
            <a:r>
              <a:rPr lang="en-US" dirty="0"/>
              <a:t>I can find the surface area of prisms and cylinders </a:t>
            </a:r>
          </a:p>
        </p:txBody>
      </p:sp>
    </p:spTree>
    <p:extLst>
      <p:ext uri="{BB962C8B-B14F-4D97-AF65-F5344CB8AC3E}">
        <p14:creationId xmlns:p14="http://schemas.microsoft.com/office/powerpoint/2010/main" val="23930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a:t>Surface area = sum of the areas of each surface of the solid</a:t>
            </a:r>
          </a:p>
          <a:p>
            <a:pPr lvl="1" eaLnBrk="1" hangingPunct="1">
              <a:lnSpc>
                <a:spcPct val="90000"/>
              </a:lnSpc>
            </a:pPr>
            <a:r>
              <a:rPr lang="en-US" dirty="0"/>
              <a:t>In order to calculate surface area it is sometimes easier to draw all the surfaces</a:t>
            </a:r>
          </a:p>
        </p:txBody>
      </p:sp>
    </p:spTree>
    <p:extLst>
      <p:ext uri="{BB962C8B-B14F-4D97-AF65-F5344CB8AC3E}">
        <p14:creationId xmlns:p14="http://schemas.microsoft.com/office/powerpoint/2010/main" val="4075069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p>
        </p:txBody>
      </p:sp>
      <p:sp>
        <p:nvSpPr>
          <p:cNvPr id="24579" name="Rectangle 3"/>
          <p:cNvSpPr>
            <a:spLocks noGrp="1" noChangeArrowheads="1"/>
          </p:cNvSpPr>
          <p:nvPr>
            <p:ph sz="half" idx="1"/>
          </p:nvPr>
        </p:nvSpPr>
        <p:spPr/>
        <p:txBody>
          <a:bodyPr>
            <a:normAutofit/>
          </a:bodyPr>
          <a:lstStyle/>
          <a:p>
            <a:pPr eaLnBrk="1" hangingPunct="1">
              <a:lnSpc>
                <a:spcPct val="90000"/>
              </a:lnSpc>
              <a:buFont typeface="Wingdings" pitchFamily="2" charset="2"/>
              <a:buNone/>
            </a:pPr>
            <a:r>
              <a:rPr lang="en-US" dirty="0"/>
              <a:t>Nets</a:t>
            </a:r>
          </a:p>
          <a:p>
            <a:pPr eaLnBrk="1" hangingPunct="1">
              <a:lnSpc>
                <a:spcPct val="90000"/>
              </a:lnSpc>
            </a:pPr>
            <a:r>
              <a:rPr lang="en-US" dirty="0"/>
              <a:t>Imagine cutting the three dimensional figure along the edges and folding it out.</a:t>
            </a:r>
          </a:p>
          <a:p>
            <a:pPr eaLnBrk="1" hangingPunct="1">
              <a:lnSpc>
                <a:spcPct val="90000"/>
              </a:lnSpc>
            </a:pPr>
            <a:r>
              <a:rPr lang="en-US" dirty="0"/>
              <a:t>Start by drawing one surface, then visualize unfolding the solid.</a:t>
            </a:r>
          </a:p>
          <a:p>
            <a:pPr eaLnBrk="1" hangingPunct="1">
              <a:lnSpc>
                <a:spcPct val="90000"/>
              </a:lnSpc>
            </a:pPr>
            <a:r>
              <a:rPr lang="en-US" dirty="0"/>
              <a:t>To find the surface area, add up the area of each of the surfaces of the net.</a:t>
            </a:r>
          </a:p>
          <a:p>
            <a:pPr eaLnBrk="1" hangingPunct="1">
              <a:lnSpc>
                <a:spcPct val="90000"/>
              </a:lnSpc>
            </a:pPr>
            <a:endParaRPr lang="en-US" sz="3200" dirty="0"/>
          </a:p>
        </p:txBody>
      </p:sp>
      <p:sp>
        <p:nvSpPr>
          <p:cNvPr id="12292" name="AutoShape 5"/>
          <p:cNvSpPr>
            <a:spLocks noChangeArrowheads="1"/>
          </p:cNvSpPr>
          <p:nvPr/>
        </p:nvSpPr>
        <p:spPr bwMode="auto">
          <a:xfrm>
            <a:off x="7112000" y="2057400"/>
            <a:ext cx="2743200" cy="990600"/>
          </a:xfrm>
          <a:prstGeom prst="cube">
            <a:avLst>
              <a:gd name="adj" fmla="val 25000"/>
            </a:avLst>
          </a:prstGeom>
          <a:solidFill>
            <a:schemeClr val="accent1"/>
          </a:solidFill>
          <a:ln w="38100">
            <a:solidFill>
              <a:schemeClr val="tx1"/>
            </a:solidFill>
            <a:miter lim="800000"/>
            <a:headEnd/>
            <a:tailEnd/>
          </a:ln>
        </p:spPr>
        <p:txBody>
          <a:bodyPr wrap="none" anchor="ctr"/>
          <a:lstStyle/>
          <a:p>
            <a:endParaRPr lang="en-US" sz="3200"/>
          </a:p>
        </p:txBody>
      </p:sp>
      <p:grpSp>
        <p:nvGrpSpPr>
          <p:cNvPr id="2" name="Group 13"/>
          <p:cNvGrpSpPr>
            <a:grpSpLocks/>
          </p:cNvGrpSpPr>
          <p:nvPr/>
        </p:nvGrpSpPr>
        <p:grpSpPr bwMode="auto">
          <a:xfrm>
            <a:off x="6096000" y="3276600"/>
            <a:ext cx="4470400" cy="3581400"/>
            <a:chOff x="2880" y="2064"/>
            <a:chExt cx="2112" cy="1920"/>
          </a:xfrm>
        </p:grpSpPr>
        <p:sp>
          <p:nvSpPr>
            <p:cNvPr id="12295" name="Rectangle 6"/>
            <p:cNvSpPr>
              <a:spLocks noChangeArrowheads="1"/>
            </p:cNvSpPr>
            <p:nvPr/>
          </p:nvSpPr>
          <p:spPr bwMode="auto">
            <a:xfrm>
              <a:off x="3360" y="2064"/>
              <a:ext cx="1152" cy="480"/>
            </a:xfrm>
            <a:prstGeom prst="rect">
              <a:avLst/>
            </a:prstGeom>
            <a:solidFill>
              <a:schemeClr val="accent1"/>
            </a:solidFill>
            <a:ln w="38100">
              <a:solidFill>
                <a:schemeClr val="tx1"/>
              </a:solidFill>
              <a:miter lim="800000"/>
              <a:headEnd/>
              <a:tailEnd/>
            </a:ln>
          </p:spPr>
          <p:txBody>
            <a:bodyPr wrap="none" anchor="ctr"/>
            <a:lstStyle/>
            <a:p>
              <a:endParaRPr lang="en-US" sz="3200"/>
            </a:p>
          </p:txBody>
        </p:sp>
        <p:sp>
          <p:nvSpPr>
            <p:cNvPr id="12296" name="Rectangle 7"/>
            <p:cNvSpPr>
              <a:spLocks noChangeArrowheads="1"/>
            </p:cNvSpPr>
            <p:nvPr/>
          </p:nvSpPr>
          <p:spPr bwMode="auto">
            <a:xfrm>
              <a:off x="3360" y="3504"/>
              <a:ext cx="1152" cy="480"/>
            </a:xfrm>
            <a:prstGeom prst="rect">
              <a:avLst/>
            </a:prstGeom>
            <a:solidFill>
              <a:schemeClr val="accent1"/>
            </a:solidFill>
            <a:ln w="38100">
              <a:solidFill>
                <a:schemeClr val="tx1"/>
              </a:solidFill>
              <a:miter lim="800000"/>
              <a:headEnd/>
              <a:tailEnd/>
            </a:ln>
          </p:spPr>
          <p:txBody>
            <a:bodyPr wrap="none" anchor="ctr"/>
            <a:lstStyle/>
            <a:p>
              <a:endParaRPr lang="en-US" sz="3200"/>
            </a:p>
          </p:txBody>
        </p:sp>
        <p:sp>
          <p:nvSpPr>
            <p:cNvPr id="12297" name="Rectangle 8"/>
            <p:cNvSpPr>
              <a:spLocks noChangeArrowheads="1"/>
            </p:cNvSpPr>
            <p:nvPr/>
          </p:nvSpPr>
          <p:spPr bwMode="auto">
            <a:xfrm>
              <a:off x="3360" y="3024"/>
              <a:ext cx="1152" cy="480"/>
            </a:xfrm>
            <a:prstGeom prst="rect">
              <a:avLst/>
            </a:prstGeom>
            <a:solidFill>
              <a:schemeClr val="accent1"/>
            </a:solidFill>
            <a:ln w="38100">
              <a:solidFill>
                <a:schemeClr val="tx1"/>
              </a:solidFill>
              <a:miter lim="800000"/>
              <a:headEnd/>
              <a:tailEnd/>
            </a:ln>
          </p:spPr>
          <p:txBody>
            <a:bodyPr wrap="none" anchor="ctr"/>
            <a:lstStyle/>
            <a:p>
              <a:endParaRPr lang="en-US" sz="3200"/>
            </a:p>
          </p:txBody>
        </p:sp>
        <p:sp>
          <p:nvSpPr>
            <p:cNvPr id="12298" name="Rectangle 9"/>
            <p:cNvSpPr>
              <a:spLocks noChangeArrowheads="1"/>
            </p:cNvSpPr>
            <p:nvPr/>
          </p:nvSpPr>
          <p:spPr bwMode="auto">
            <a:xfrm>
              <a:off x="3360" y="2544"/>
              <a:ext cx="1152" cy="480"/>
            </a:xfrm>
            <a:prstGeom prst="rect">
              <a:avLst/>
            </a:prstGeom>
            <a:solidFill>
              <a:schemeClr val="accent1"/>
            </a:solidFill>
            <a:ln w="38100">
              <a:solidFill>
                <a:schemeClr val="tx1"/>
              </a:solidFill>
              <a:miter lim="800000"/>
              <a:headEnd/>
              <a:tailEnd/>
            </a:ln>
          </p:spPr>
          <p:txBody>
            <a:bodyPr wrap="none" anchor="ctr"/>
            <a:lstStyle/>
            <a:p>
              <a:endParaRPr lang="en-US" sz="3200"/>
            </a:p>
          </p:txBody>
        </p:sp>
        <p:sp>
          <p:nvSpPr>
            <p:cNvPr id="12299" name="Rectangle 10"/>
            <p:cNvSpPr>
              <a:spLocks noChangeArrowheads="1"/>
            </p:cNvSpPr>
            <p:nvPr/>
          </p:nvSpPr>
          <p:spPr bwMode="auto">
            <a:xfrm>
              <a:off x="4512" y="2544"/>
              <a:ext cx="480" cy="480"/>
            </a:xfrm>
            <a:prstGeom prst="rect">
              <a:avLst/>
            </a:prstGeom>
            <a:solidFill>
              <a:schemeClr val="accent1"/>
            </a:solidFill>
            <a:ln w="38100">
              <a:solidFill>
                <a:schemeClr val="tx1"/>
              </a:solidFill>
              <a:miter lim="800000"/>
              <a:headEnd/>
              <a:tailEnd/>
            </a:ln>
          </p:spPr>
          <p:txBody>
            <a:bodyPr wrap="none" anchor="ctr"/>
            <a:lstStyle/>
            <a:p>
              <a:endParaRPr lang="en-US" sz="3200"/>
            </a:p>
          </p:txBody>
        </p:sp>
        <p:sp>
          <p:nvSpPr>
            <p:cNvPr id="12300" name="Rectangle 11"/>
            <p:cNvSpPr>
              <a:spLocks noChangeArrowheads="1"/>
            </p:cNvSpPr>
            <p:nvPr/>
          </p:nvSpPr>
          <p:spPr bwMode="auto">
            <a:xfrm>
              <a:off x="2880" y="2544"/>
              <a:ext cx="480" cy="480"/>
            </a:xfrm>
            <a:prstGeom prst="rect">
              <a:avLst/>
            </a:prstGeom>
            <a:solidFill>
              <a:schemeClr val="accent1"/>
            </a:solidFill>
            <a:ln w="38100">
              <a:solidFill>
                <a:schemeClr val="tx1"/>
              </a:solidFill>
              <a:miter lim="800000"/>
              <a:headEnd/>
              <a:tailEnd/>
            </a:ln>
          </p:spPr>
          <p:txBody>
            <a:bodyPr wrap="none" anchor="ctr"/>
            <a:lstStyle/>
            <a:p>
              <a:endParaRPr lang="en-US" sz="3200"/>
            </a:p>
          </p:txBody>
        </p:sp>
      </p:grpSp>
    </p:spTree>
    <p:extLst>
      <p:ext uri="{BB962C8B-B14F-4D97-AF65-F5344CB8AC3E}">
        <p14:creationId xmlns:p14="http://schemas.microsoft.com/office/powerpoint/2010/main" val="1201309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endParaRPr lang="en-US" sz="4800" dirty="0"/>
          </a:p>
        </p:txBody>
      </p:sp>
      <p:pic>
        <p:nvPicPr>
          <p:cNvPr id="14340" name="Picture 5" descr="600px-Octagonal_prism"/>
          <p:cNvPicPr>
            <a:picLocks noGrp="1" noChangeAspect="1" noChangeArrowheads="1"/>
          </p:cNvPicPr>
          <p:nvPr>
            <p:ph sz="half" idx="1"/>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299200" y="1295400"/>
            <a:ext cx="5689600" cy="4724400"/>
          </a:xfrm>
          <a:noFill/>
        </p:spPr>
      </p:pic>
      <p:sp>
        <p:nvSpPr>
          <p:cNvPr id="28675" name="Rectangle 3"/>
          <p:cNvSpPr>
            <a:spLocks noGrp="1" noChangeArrowheads="1"/>
          </p:cNvSpPr>
          <p:nvPr>
            <p:ph sz="half" idx="2"/>
          </p:nvPr>
        </p:nvSpPr>
        <p:spPr>
          <a:xfrm>
            <a:off x="0" y="944563"/>
            <a:ext cx="6096000" cy="5608637"/>
          </a:xfrm>
        </p:spPr>
        <p:txBody>
          <a:bodyPr>
            <a:noAutofit/>
          </a:bodyPr>
          <a:lstStyle/>
          <a:p>
            <a:pPr eaLnBrk="1" hangingPunct="1">
              <a:lnSpc>
                <a:spcPct val="90000"/>
              </a:lnSpc>
              <a:buFont typeface="Wingdings" pitchFamily="2" charset="2"/>
              <a:buNone/>
            </a:pPr>
            <a:r>
              <a:rPr lang="en-US" sz="2800" dirty="0"/>
              <a:t>Parts of a right prism</a:t>
            </a:r>
          </a:p>
          <a:p>
            <a:pPr eaLnBrk="1" hangingPunct="1">
              <a:lnSpc>
                <a:spcPct val="90000"/>
              </a:lnSpc>
            </a:pPr>
            <a:r>
              <a:rPr lang="en-US" sz="2800" b="1" dirty="0"/>
              <a:t>Bases</a:t>
            </a:r>
            <a:r>
              <a:rPr lang="en-US" sz="2800" dirty="0"/>
              <a:t> </a:t>
            </a:r>
            <a:r>
              <a:rPr lang="en-US" sz="2800" dirty="0">
                <a:sym typeface="Wingdings" pitchFamily="2" charset="2"/>
              </a:rPr>
              <a:t></a:t>
            </a:r>
            <a:r>
              <a:rPr lang="en-US" sz="2800" dirty="0"/>
              <a:t> parallel congruent surfaces (the ends)</a:t>
            </a:r>
          </a:p>
          <a:p>
            <a:pPr eaLnBrk="1" hangingPunct="1">
              <a:lnSpc>
                <a:spcPct val="90000"/>
              </a:lnSpc>
            </a:pPr>
            <a:r>
              <a:rPr lang="en-US" sz="2800" b="1" dirty="0"/>
              <a:t>Lateral faces </a:t>
            </a:r>
            <a:r>
              <a:rPr lang="en-US" sz="2800" dirty="0">
                <a:sym typeface="Wingdings" pitchFamily="2" charset="2"/>
              </a:rPr>
              <a:t></a:t>
            </a:r>
            <a:r>
              <a:rPr lang="en-US" sz="2800" dirty="0"/>
              <a:t> the other faces (they are parallelograms)</a:t>
            </a:r>
          </a:p>
          <a:p>
            <a:pPr eaLnBrk="1" hangingPunct="1">
              <a:lnSpc>
                <a:spcPct val="90000"/>
              </a:lnSpc>
            </a:pPr>
            <a:r>
              <a:rPr lang="en-US" sz="2800" b="1" dirty="0"/>
              <a:t>Lateral edges </a:t>
            </a:r>
            <a:r>
              <a:rPr lang="en-US" sz="2800" dirty="0">
                <a:sym typeface="Wingdings" pitchFamily="2" charset="2"/>
              </a:rPr>
              <a:t></a:t>
            </a:r>
            <a:r>
              <a:rPr lang="en-US" sz="2800" dirty="0"/>
              <a:t> intersections of the lateral faces (they are parallel)</a:t>
            </a:r>
          </a:p>
          <a:p>
            <a:pPr eaLnBrk="1" hangingPunct="1">
              <a:lnSpc>
                <a:spcPct val="90000"/>
              </a:lnSpc>
            </a:pPr>
            <a:r>
              <a:rPr lang="en-US" sz="2800" b="1" dirty="0"/>
              <a:t>Altitude</a:t>
            </a:r>
            <a:r>
              <a:rPr lang="en-US" sz="2800" dirty="0"/>
              <a:t> </a:t>
            </a:r>
            <a:r>
              <a:rPr lang="en-US" sz="2800" dirty="0">
                <a:sym typeface="Wingdings" pitchFamily="2" charset="2"/>
              </a:rPr>
              <a:t></a:t>
            </a:r>
            <a:r>
              <a:rPr lang="en-US" sz="2800" dirty="0"/>
              <a:t> segment perpendicular planes containing the two bases with an endpoint on each plane</a:t>
            </a:r>
          </a:p>
          <a:p>
            <a:pPr eaLnBrk="1" hangingPunct="1">
              <a:lnSpc>
                <a:spcPct val="90000"/>
              </a:lnSpc>
            </a:pPr>
            <a:r>
              <a:rPr lang="en-US" sz="2800" b="1" dirty="0"/>
              <a:t>Height</a:t>
            </a:r>
            <a:r>
              <a:rPr lang="en-US" sz="2800" dirty="0"/>
              <a:t> </a:t>
            </a:r>
            <a:r>
              <a:rPr lang="en-US" sz="2800" dirty="0">
                <a:sym typeface="Wingdings" pitchFamily="2" charset="2"/>
              </a:rPr>
              <a:t></a:t>
            </a:r>
            <a:r>
              <a:rPr lang="en-US" sz="2800" dirty="0"/>
              <a:t> length of the altitude</a:t>
            </a:r>
          </a:p>
        </p:txBody>
      </p:sp>
      <p:sp>
        <p:nvSpPr>
          <p:cNvPr id="28678" name="Text Box 6"/>
          <p:cNvSpPr txBox="1">
            <a:spLocks noChangeArrowheads="1"/>
          </p:cNvSpPr>
          <p:nvPr/>
        </p:nvSpPr>
        <p:spPr bwMode="auto">
          <a:xfrm>
            <a:off x="8356600" y="3048001"/>
            <a:ext cx="203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b="1" dirty="0">
                <a:latin typeface="+mn-lt"/>
              </a:rPr>
              <a:t>Base</a:t>
            </a:r>
          </a:p>
        </p:txBody>
      </p:sp>
      <p:sp>
        <p:nvSpPr>
          <p:cNvPr id="28679" name="Text Box 7"/>
          <p:cNvSpPr txBox="1">
            <a:spLocks noChangeArrowheads="1"/>
          </p:cNvSpPr>
          <p:nvPr/>
        </p:nvSpPr>
        <p:spPr bwMode="auto">
          <a:xfrm>
            <a:off x="7366000" y="4194601"/>
            <a:ext cx="162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b="1" dirty="0">
                <a:latin typeface="+mn-lt"/>
              </a:rPr>
              <a:t>Lateral Face</a:t>
            </a:r>
          </a:p>
        </p:txBody>
      </p:sp>
      <p:sp>
        <p:nvSpPr>
          <p:cNvPr id="28682" name="Line 10"/>
          <p:cNvSpPr>
            <a:spLocks noChangeShapeType="1"/>
          </p:cNvSpPr>
          <p:nvPr/>
        </p:nvSpPr>
        <p:spPr bwMode="auto">
          <a:xfrm>
            <a:off x="10363200" y="3663554"/>
            <a:ext cx="0" cy="167044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grpSp>
        <p:nvGrpSpPr>
          <p:cNvPr id="7" name="Group 6"/>
          <p:cNvGrpSpPr/>
          <p:nvPr/>
        </p:nvGrpSpPr>
        <p:grpSpPr>
          <a:xfrm>
            <a:off x="7747000" y="4793396"/>
            <a:ext cx="1803400" cy="2144018"/>
            <a:chOff x="5810250" y="4793397"/>
            <a:chExt cx="1352550" cy="2144018"/>
          </a:xfrm>
        </p:grpSpPr>
        <p:sp>
          <p:nvSpPr>
            <p:cNvPr id="28681" name="Text Box 9"/>
            <p:cNvSpPr txBox="1">
              <a:spLocks noChangeArrowheads="1"/>
            </p:cNvSpPr>
            <p:nvPr/>
          </p:nvSpPr>
          <p:spPr bwMode="auto">
            <a:xfrm>
              <a:off x="5810250" y="5860197"/>
              <a:ext cx="121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b="1" dirty="0">
                  <a:latin typeface="+mn-lt"/>
                </a:rPr>
                <a:t>Lateral Edge</a:t>
              </a:r>
            </a:p>
          </p:txBody>
        </p:sp>
        <p:cxnSp>
          <p:nvCxnSpPr>
            <p:cNvPr id="3" name="Straight Arrow Connector 2"/>
            <p:cNvCxnSpPr>
              <a:stCxn id="28681" idx="0"/>
            </p:cNvCxnSpPr>
            <p:nvPr/>
          </p:nvCxnSpPr>
          <p:spPr>
            <a:xfrm flipV="1">
              <a:off x="6419850" y="4793397"/>
              <a:ext cx="742950" cy="10668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0058401" y="4507648"/>
            <a:ext cx="1752583" cy="1888923"/>
            <a:chOff x="7543799" y="4507648"/>
            <a:chExt cx="1314437" cy="1888924"/>
          </a:xfrm>
        </p:grpSpPr>
        <p:sp>
          <p:nvSpPr>
            <p:cNvPr id="28683" name="Text Box 11"/>
            <p:cNvSpPr txBox="1">
              <a:spLocks noChangeArrowheads="1"/>
            </p:cNvSpPr>
            <p:nvPr/>
          </p:nvSpPr>
          <p:spPr bwMode="auto">
            <a:xfrm>
              <a:off x="7543799" y="5811797"/>
              <a:ext cx="1314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b="1" dirty="0">
                  <a:latin typeface="+mn-lt"/>
                </a:rPr>
                <a:t>Altitude</a:t>
              </a:r>
            </a:p>
          </p:txBody>
        </p:sp>
        <p:cxnSp>
          <p:nvCxnSpPr>
            <p:cNvPr id="32" name="Straight Arrow Connector 31"/>
            <p:cNvCxnSpPr>
              <a:cxnSpLocks/>
              <a:stCxn id="28683" idx="0"/>
            </p:cNvCxnSpPr>
            <p:nvPr/>
          </p:nvCxnSpPr>
          <p:spPr>
            <a:xfrm flipH="1" flipV="1">
              <a:off x="7772400" y="4507648"/>
              <a:ext cx="428617" cy="130414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59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animEffect transition="in" filter="wipe(down)">
                                      <p:cBhvr>
                                        <p:cTn id="15" dur="580">
                                          <p:stCondLst>
                                            <p:cond delay="0"/>
                                          </p:stCondLst>
                                        </p:cTn>
                                        <p:tgtEl>
                                          <p:spTgt spid="28678"/>
                                        </p:tgtEl>
                                      </p:cBhvr>
                                    </p:animEffect>
                                    <p:anim calcmode="lin" valueType="num">
                                      <p:cBhvr>
                                        <p:cTn id="16" dur="1822" tmFilter="0,0; 0.14,0.36; 0.43,0.73; 0.71,0.91; 1.0,1.0">
                                          <p:stCondLst>
                                            <p:cond delay="0"/>
                                          </p:stCondLst>
                                        </p:cTn>
                                        <p:tgtEl>
                                          <p:spTgt spid="2867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67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67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67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678"/>
                                        </p:tgtEl>
                                        <p:attrNameLst>
                                          <p:attrName>ppt_y</p:attrName>
                                        </p:attrNameLst>
                                      </p:cBhvr>
                                      <p:tavLst>
                                        <p:tav tm="0" fmla="#ppt_y-sin(pi*$)/81">
                                          <p:val>
                                            <p:fltVal val="0"/>
                                          </p:val>
                                        </p:tav>
                                        <p:tav tm="100000">
                                          <p:val>
                                            <p:fltVal val="1"/>
                                          </p:val>
                                        </p:tav>
                                      </p:tavLst>
                                    </p:anim>
                                    <p:animScale>
                                      <p:cBhvr>
                                        <p:cTn id="21" dur="26">
                                          <p:stCondLst>
                                            <p:cond delay="650"/>
                                          </p:stCondLst>
                                        </p:cTn>
                                        <p:tgtEl>
                                          <p:spTgt spid="28678"/>
                                        </p:tgtEl>
                                      </p:cBhvr>
                                      <p:to x="100000" y="60000"/>
                                    </p:animScale>
                                    <p:animScale>
                                      <p:cBhvr>
                                        <p:cTn id="22" dur="166" decel="50000">
                                          <p:stCondLst>
                                            <p:cond delay="676"/>
                                          </p:stCondLst>
                                        </p:cTn>
                                        <p:tgtEl>
                                          <p:spTgt spid="28678"/>
                                        </p:tgtEl>
                                      </p:cBhvr>
                                      <p:to x="100000" y="100000"/>
                                    </p:animScale>
                                    <p:animScale>
                                      <p:cBhvr>
                                        <p:cTn id="23" dur="26">
                                          <p:stCondLst>
                                            <p:cond delay="1312"/>
                                          </p:stCondLst>
                                        </p:cTn>
                                        <p:tgtEl>
                                          <p:spTgt spid="28678"/>
                                        </p:tgtEl>
                                      </p:cBhvr>
                                      <p:to x="100000" y="80000"/>
                                    </p:animScale>
                                    <p:animScale>
                                      <p:cBhvr>
                                        <p:cTn id="24" dur="166" decel="50000">
                                          <p:stCondLst>
                                            <p:cond delay="1338"/>
                                          </p:stCondLst>
                                        </p:cTn>
                                        <p:tgtEl>
                                          <p:spTgt spid="28678"/>
                                        </p:tgtEl>
                                      </p:cBhvr>
                                      <p:to x="100000" y="100000"/>
                                    </p:animScale>
                                    <p:animScale>
                                      <p:cBhvr>
                                        <p:cTn id="25" dur="26">
                                          <p:stCondLst>
                                            <p:cond delay="1642"/>
                                          </p:stCondLst>
                                        </p:cTn>
                                        <p:tgtEl>
                                          <p:spTgt spid="28678"/>
                                        </p:tgtEl>
                                      </p:cBhvr>
                                      <p:to x="100000" y="90000"/>
                                    </p:animScale>
                                    <p:animScale>
                                      <p:cBhvr>
                                        <p:cTn id="26" dur="166" decel="50000">
                                          <p:stCondLst>
                                            <p:cond delay="1668"/>
                                          </p:stCondLst>
                                        </p:cTn>
                                        <p:tgtEl>
                                          <p:spTgt spid="28678"/>
                                        </p:tgtEl>
                                      </p:cBhvr>
                                      <p:to x="100000" y="100000"/>
                                    </p:animScale>
                                    <p:animScale>
                                      <p:cBhvr>
                                        <p:cTn id="27" dur="26">
                                          <p:stCondLst>
                                            <p:cond delay="1808"/>
                                          </p:stCondLst>
                                        </p:cTn>
                                        <p:tgtEl>
                                          <p:spTgt spid="28678"/>
                                        </p:tgtEl>
                                      </p:cBhvr>
                                      <p:to x="100000" y="95000"/>
                                    </p:animScale>
                                    <p:animScale>
                                      <p:cBhvr>
                                        <p:cTn id="28" dur="166" decel="50000">
                                          <p:stCondLst>
                                            <p:cond delay="1834"/>
                                          </p:stCondLst>
                                        </p:cTn>
                                        <p:tgtEl>
                                          <p:spTgt spid="28678"/>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Effect transition="in" filter="wipe(down)">
                                      <p:cBhvr>
                                        <p:cTn id="37" dur="580">
                                          <p:stCondLst>
                                            <p:cond delay="0"/>
                                          </p:stCondLst>
                                        </p:cTn>
                                        <p:tgtEl>
                                          <p:spTgt spid="28679"/>
                                        </p:tgtEl>
                                      </p:cBhvr>
                                    </p:animEffect>
                                    <p:anim calcmode="lin" valueType="num">
                                      <p:cBhvr>
                                        <p:cTn id="38" dur="1822" tmFilter="0,0; 0.14,0.36; 0.43,0.73; 0.71,0.91; 1.0,1.0">
                                          <p:stCondLst>
                                            <p:cond delay="0"/>
                                          </p:stCondLst>
                                        </p:cTn>
                                        <p:tgtEl>
                                          <p:spTgt spid="2867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867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867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867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8679"/>
                                        </p:tgtEl>
                                        <p:attrNameLst>
                                          <p:attrName>ppt_y</p:attrName>
                                        </p:attrNameLst>
                                      </p:cBhvr>
                                      <p:tavLst>
                                        <p:tav tm="0" fmla="#ppt_y-sin(pi*$)/81">
                                          <p:val>
                                            <p:fltVal val="0"/>
                                          </p:val>
                                        </p:tav>
                                        <p:tav tm="100000">
                                          <p:val>
                                            <p:fltVal val="1"/>
                                          </p:val>
                                        </p:tav>
                                      </p:tavLst>
                                    </p:anim>
                                    <p:animScale>
                                      <p:cBhvr>
                                        <p:cTn id="43" dur="26">
                                          <p:stCondLst>
                                            <p:cond delay="650"/>
                                          </p:stCondLst>
                                        </p:cTn>
                                        <p:tgtEl>
                                          <p:spTgt spid="28679"/>
                                        </p:tgtEl>
                                      </p:cBhvr>
                                      <p:to x="100000" y="60000"/>
                                    </p:animScale>
                                    <p:animScale>
                                      <p:cBhvr>
                                        <p:cTn id="44" dur="166" decel="50000">
                                          <p:stCondLst>
                                            <p:cond delay="676"/>
                                          </p:stCondLst>
                                        </p:cTn>
                                        <p:tgtEl>
                                          <p:spTgt spid="28679"/>
                                        </p:tgtEl>
                                      </p:cBhvr>
                                      <p:to x="100000" y="100000"/>
                                    </p:animScale>
                                    <p:animScale>
                                      <p:cBhvr>
                                        <p:cTn id="45" dur="26">
                                          <p:stCondLst>
                                            <p:cond delay="1312"/>
                                          </p:stCondLst>
                                        </p:cTn>
                                        <p:tgtEl>
                                          <p:spTgt spid="28679"/>
                                        </p:tgtEl>
                                      </p:cBhvr>
                                      <p:to x="100000" y="80000"/>
                                    </p:animScale>
                                    <p:animScale>
                                      <p:cBhvr>
                                        <p:cTn id="46" dur="166" decel="50000">
                                          <p:stCondLst>
                                            <p:cond delay="1338"/>
                                          </p:stCondLst>
                                        </p:cTn>
                                        <p:tgtEl>
                                          <p:spTgt spid="28679"/>
                                        </p:tgtEl>
                                      </p:cBhvr>
                                      <p:to x="100000" y="100000"/>
                                    </p:animScale>
                                    <p:animScale>
                                      <p:cBhvr>
                                        <p:cTn id="47" dur="26">
                                          <p:stCondLst>
                                            <p:cond delay="1642"/>
                                          </p:stCondLst>
                                        </p:cTn>
                                        <p:tgtEl>
                                          <p:spTgt spid="28679"/>
                                        </p:tgtEl>
                                      </p:cBhvr>
                                      <p:to x="100000" y="90000"/>
                                    </p:animScale>
                                    <p:animScale>
                                      <p:cBhvr>
                                        <p:cTn id="48" dur="166" decel="50000">
                                          <p:stCondLst>
                                            <p:cond delay="1668"/>
                                          </p:stCondLst>
                                        </p:cTn>
                                        <p:tgtEl>
                                          <p:spTgt spid="28679"/>
                                        </p:tgtEl>
                                      </p:cBhvr>
                                      <p:to x="100000" y="100000"/>
                                    </p:animScale>
                                    <p:animScale>
                                      <p:cBhvr>
                                        <p:cTn id="49" dur="26">
                                          <p:stCondLst>
                                            <p:cond delay="1808"/>
                                          </p:stCondLst>
                                        </p:cTn>
                                        <p:tgtEl>
                                          <p:spTgt spid="28679"/>
                                        </p:tgtEl>
                                      </p:cBhvr>
                                      <p:to x="100000" y="95000"/>
                                    </p:animScale>
                                    <p:animScale>
                                      <p:cBhvr>
                                        <p:cTn id="50" dur="166" decel="50000">
                                          <p:stCondLst>
                                            <p:cond delay="1834"/>
                                          </p:stCondLst>
                                        </p:cTn>
                                        <p:tgtEl>
                                          <p:spTgt spid="28679"/>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26" presetClass="entr" presetSubtype="0" fill="hold" grpId="0" nodeType="withEffect">
                                  <p:stCondLst>
                                    <p:cond delay="0"/>
                                  </p:stCondLst>
                                  <p:childTnLst>
                                    <p:set>
                                      <p:cBhvr>
                                        <p:cTn id="70" dur="1" fill="hold">
                                          <p:stCondLst>
                                            <p:cond delay="0"/>
                                          </p:stCondLst>
                                        </p:cTn>
                                        <p:tgtEl>
                                          <p:spTgt spid="28682"/>
                                        </p:tgtEl>
                                        <p:attrNameLst>
                                          <p:attrName>style.visibility</p:attrName>
                                        </p:attrNameLst>
                                      </p:cBhvr>
                                      <p:to>
                                        <p:strVal val="visible"/>
                                      </p:to>
                                    </p:set>
                                    <p:animEffect transition="in" filter="wipe(down)">
                                      <p:cBhvr>
                                        <p:cTn id="71" dur="580">
                                          <p:stCondLst>
                                            <p:cond delay="0"/>
                                          </p:stCondLst>
                                        </p:cTn>
                                        <p:tgtEl>
                                          <p:spTgt spid="28682"/>
                                        </p:tgtEl>
                                      </p:cBhvr>
                                    </p:animEffect>
                                    <p:anim calcmode="lin" valueType="num">
                                      <p:cBhvr>
                                        <p:cTn id="72" dur="1822" tmFilter="0,0; 0.14,0.36; 0.43,0.73; 0.71,0.91; 1.0,1.0">
                                          <p:stCondLst>
                                            <p:cond delay="0"/>
                                          </p:stCondLst>
                                        </p:cTn>
                                        <p:tgtEl>
                                          <p:spTgt spid="2868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868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868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868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8682"/>
                                        </p:tgtEl>
                                        <p:attrNameLst>
                                          <p:attrName>ppt_y</p:attrName>
                                        </p:attrNameLst>
                                      </p:cBhvr>
                                      <p:tavLst>
                                        <p:tav tm="0" fmla="#ppt_y-sin(pi*$)/81">
                                          <p:val>
                                            <p:fltVal val="0"/>
                                          </p:val>
                                        </p:tav>
                                        <p:tav tm="100000">
                                          <p:val>
                                            <p:fltVal val="1"/>
                                          </p:val>
                                        </p:tav>
                                      </p:tavLst>
                                    </p:anim>
                                    <p:animScale>
                                      <p:cBhvr>
                                        <p:cTn id="77" dur="26">
                                          <p:stCondLst>
                                            <p:cond delay="650"/>
                                          </p:stCondLst>
                                        </p:cTn>
                                        <p:tgtEl>
                                          <p:spTgt spid="28682"/>
                                        </p:tgtEl>
                                      </p:cBhvr>
                                      <p:to x="100000" y="60000"/>
                                    </p:animScale>
                                    <p:animScale>
                                      <p:cBhvr>
                                        <p:cTn id="78" dur="166" decel="50000">
                                          <p:stCondLst>
                                            <p:cond delay="676"/>
                                          </p:stCondLst>
                                        </p:cTn>
                                        <p:tgtEl>
                                          <p:spTgt spid="28682"/>
                                        </p:tgtEl>
                                      </p:cBhvr>
                                      <p:to x="100000" y="100000"/>
                                    </p:animScale>
                                    <p:animScale>
                                      <p:cBhvr>
                                        <p:cTn id="79" dur="26">
                                          <p:stCondLst>
                                            <p:cond delay="1312"/>
                                          </p:stCondLst>
                                        </p:cTn>
                                        <p:tgtEl>
                                          <p:spTgt spid="28682"/>
                                        </p:tgtEl>
                                      </p:cBhvr>
                                      <p:to x="100000" y="80000"/>
                                    </p:animScale>
                                    <p:animScale>
                                      <p:cBhvr>
                                        <p:cTn id="80" dur="166" decel="50000">
                                          <p:stCondLst>
                                            <p:cond delay="1338"/>
                                          </p:stCondLst>
                                        </p:cTn>
                                        <p:tgtEl>
                                          <p:spTgt spid="28682"/>
                                        </p:tgtEl>
                                      </p:cBhvr>
                                      <p:to x="100000" y="100000"/>
                                    </p:animScale>
                                    <p:animScale>
                                      <p:cBhvr>
                                        <p:cTn id="81" dur="26">
                                          <p:stCondLst>
                                            <p:cond delay="1642"/>
                                          </p:stCondLst>
                                        </p:cTn>
                                        <p:tgtEl>
                                          <p:spTgt spid="28682"/>
                                        </p:tgtEl>
                                      </p:cBhvr>
                                      <p:to x="100000" y="90000"/>
                                    </p:animScale>
                                    <p:animScale>
                                      <p:cBhvr>
                                        <p:cTn id="82" dur="166" decel="50000">
                                          <p:stCondLst>
                                            <p:cond delay="1668"/>
                                          </p:stCondLst>
                                        </p:cTn>
                                        <p:tgtEl>
                                          <p:spTgt spid="28682"/>
                                        </p:tgtEl>
                                      </p:cBhvr>
                                      <p:to x="100000" y="100000"/>
                                    </p:animScale>
                                    <p:animScale>
                                      <p:cBhvr>
                                        <p:cTn id="83" dur="26">
                                          <p:stCondLst>
                                            <p:cond delay="1808"/>
                                          </p:stCondLst>
                                        </p:cTn>
                                        <p:tgtEl>
                                          <p:spTgt spid="28682"/>
                                        </p:tgtEl>
                                      </p:cBhvr>
                                      <p:to x="100000" y="95000"/>
                                    </p:animScale>
                                    <p:animScale>
                                      <p:cBhvr>
                                        <p:cTn id="84" dur="166" decel="50000">
                                          <p:stCondLst>
                                            <p:cond delay="1834"/>
                                          </p:stCondLst>
                                        </p:cTn>
                                        <p:tgtEl>
                                          <p:spTgt spid="28682"/>
                                        </p:tgtEl>
                                      </p:cBhvr>
                                      <p:to x="100000" y="100000"/>
                                    </p:animScale>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28678" grpId="0" uiExpand="1"/>
      <p:bldP spid="28679" grpId="0" uiExpand="1"/>
      <p:bldP spid="28682"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4294967295"/>
          </p:nvPr>
        </p:nvSpPr>
        <p:spPr>
          <a:xfrm>
            <a:off x="0" y="1828800"/>
            <a:ext cx="5384800" cy="4302125"/>
          </a:xfrm>
        </p:spPr>
        <p:txBody>
          <a:bodyPr>
            <a:normAutofit lnSpcReduction="10000"/>
          </a:bodyPr>
          <a:lstStyle/>
          <a:p>
            <a:pPr eaLnBrk="1" hangingPunct="1"/>
            <a:r>
              <a:rPr lang="en-US" sz="3733" dirty="0"/>
              <a:t>Right prism </a:t>
            </a:r>
            <a:endParaRPr lang="en-US" sz="3733" dirty="0">
              <a:sym typeface="Wingdings" pitchFamily="2" charset="2"/>
            </a:endParaRPr>
          </a:p>
          <a:p>
            <a:pPr lvl="1"/>
            <a:r>
              <a:rPr lang="en-US" sz="3733" dirty="0">
                <a:sym typeface="Wingdings" pitchFamily="2" charset="2"/>
              </a:rPr>
              <a:t>P</a:t>
            </a:r>
            <a:r>
              <a:rPr lang="en-US" sz="3733" dirty="0"/>
              <a:t>rism where the lateral edges are altitudes</a:t>
            </a:r>
          </a:p>
          <a:p>
            <a:pPr eaLnBrk="1" hangingPunct="1"/>
            <a:r>
              <a:rPr lang="en-US" sz="3733" dirty="0"/>
              <a:t>Oblique prism </a:t>
            </a:r>
            <a:endParaRPr lang="en-US" sz="3733" dirty="0">
              <a:sym typeface="Wingdings" pitchFamily="2" charset="2"/>
            </a:endParaRPr>
          </a:p>
          <a:p>
            <a:pPr lvl="1"/>
            <a:r>
              <a:rPr lang="en-US" sz="3733" dirty="0">
                <a:sym typeface="Wingdings" pitchFamily="2" charset="2"/>
              </a:rPr>
              <a:t>P</a:t>
            </a:r>
            <a:r>
              <a:rPr lang="en-US" sz="3733" dirty="0"/>
              <a:t>rism that isn’t a right prism</a:t>
            </a:r>
          </a:p>
          <a:p>
            <a:pPr eaLnBrk="1" hangingPunct="1"/>
            <a:endParaRPr lang="en-US" sz="3733" dirty="0"/>
          </a:p>
        </p:txBody>
      </p:sp>
      <p:sp>
        <p:nvSpPr>
          <p:cNvPr id="15362"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endParaRPr lang="en-US" sz="4800" dirty="0"/>
          </a:p>
        </p:txBody>
      </p:sp>
      <p:pic>
        <p:nvPicPr>
          <p:cNvPr id="30734" name="Picture 14" descr="regularPris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874000" y="1600200"/>
            <a:ext cx="2540000" cy="2336800"/>
          </a:xfrm>
          <a:noFill/>
        </p:spPr>
      </p:pic>
      <p:pic>
        <p:nvPicPr>
          <p:cNvPr id="30735" name="Picture 15" descr="obliquePrism"/>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7874000" y="3657600"/>
            <a:ext cx="2540000" cy="2209800"/>
          </a:xfrm>
          <a:noFill/>
        </p:spPr>
      </p:pic>
    </p:spTree>
    <p:extLst>
      <p:ext uri="{BB962C8B-B14F-4D97-AF65-F5344CB8AC3E}">
        <p14:creationId xmlns:p14="http://schemas.microsoft.com/office/powerpoint/2010/main" val="1654664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30734"/>
                                        </p:tgtEl>
                                        <p:attrNameLst>
                                          <p:attrName>style.visibility</p:attrName>
                                        </p:attrNameLst>
                                      </p:cBhvr>
                                      <p:to>
                                        <p:strVal val="visible"/>
                                      </p:to>
                                    </p:set>
                                    <p:animEffect transition="in" filter="wipe(down)">
                                      <p:cBhvr>
                                        <p:cTn id="13" dur="580">
                                          <p:stCondLst>
                                            <p:cond delay="0"/>
                                          </p:stCondLst>
                                        </p:cTn>
                                        <p:tgtEl>
                                          <p:spTgt spid="30734"/>
                                        </p:tgtEl>
                                      </p:cBhvr>
                                    </p:animEffect>
                                    <p:anim calcmode="lin" valueType="num">
                                      <p:cBhvr>
                                        <p:cTn id="14" dur="1822" tmFilter="0,0; 0.14,0.36; 0.43,0.73; 0.71,0.91; 1.0,1.0">
                                          <p:stCondLst>
                                            <p:cond delay="0"/>
                                          </p:stCondLst>
                                        </p:cTn>
                                        <p:tgtEl>
                                          <p:spTgt spid="307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3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34"/>
                                        </p:tgtEl>
                                      </p:cBhvr>
                                      <p:to x="100000" y="60000"/>
                                    </p:animScale>
                                    <p:animScale>
                                      <p:cBhvr>
                                        <p:cTn id="20" dur="166" decel="50000">
                                          <p:stCondLst>
                                            <p:cond delay="676"/>
                                          </p:stCondLst>
                                        </p:cTn>
                                        <p:tgtEl>
                                          <p:spTgt spid="30734"/>
                                        </p:tgtEl>
                                      </p:cBhvr>
                                      <p:to x="100000" y="100000"/>
                                    </p:animScale>
                                    <p:animScale>
                                      <p:cBhvr>
                                        <p:cTn id="21" dur="26">
                                          <p:stCondLst>
                                            <p:cond delay="1312"/>
                                          </p:stCondLst>
                                        </p:cTn>
                                        <p:tgtEl>
                                          <p:spTgt spid="30734"/>
                                        </p:tgtEl>
                                      </p:cBhvr>
                                      <p:to x="100000" y="80000"/>
                                    </p:animScale>
                                    <p:animScale>
                                      <p:cBhvr>
                                        <p:cTn id="22" dur="166" decel="50000">
                                          <p:stCondLst>
                                            <p:cond delay="1338"/>
                                          </p:stCondLst>
                                        </p:cTn>
                                        <p:tgtEl>
                                          <p:spTgt spid="30734"/>
                                        </p:tgtEl>
                                      </p:cBhvr>
                                      <p:to x="100000" y="100000"/>
                                    </p:animScale>
                                    <p:animScale>
                                      <p:cBhvr>
                                        <p:cTn id="23" dur="26">
                                          <p:stCondLst>
                                            <p:cond delay="1642"/>
                                          </p:stCondLst>
                                        </p:cTn>
                                        <p:tgtEl>
                                          <p:spTgt spid="30734"/>
                                        </p:tgtEl>
                                      </p:cBhvr>
                                      <p:to x="100000" y="90000"/>
                                    </p:animScale>
                                    <p:animScale>
                                      <p:cBhvr>
                                        <p:cTn id="24" dur="166" decel="50000">
                                          <p:stCondLst>
                                            <p:cond delay="1668"/>
                                          </p:stCondLst>
                                        </p:cTn>
                                        <p:tgtEl>
                                          <p:spTgt spid="30734"/>
                                        </p:tgtEl>
                                      </p:cBhvr>
                                      <p:to x="100000" y="100000"/>
                                    </p:animScale>
                                    <p:animScale>
                                      <p:cBhvr>
                                        <p:cTn id="25" dur="26">
                                          <p:stCondLst>
                                            <p:cond delay="1808"/>
                                          </p:stCondLst>
                                        </p:cTn>
                                        <p:tgtEl>
                                          <p:spTgt spid="30734"/>
                                        </p:tgtEl>
                                      </p:cBhvr>
                                      <p:to x="100000" y="95000"/>
                                    </p:animScale>
                                    <p:animScale>
                                      <p:cBhvr>
                                        <p:cTn id="26" dur="166" decel="50000">
                                          <p:stCondLst>
                                            <p:cond delay="1834"/>
                                          </p:stCondLst>
                                        </p:cTn>
                                        <p:tgtEl>
                                          <p:spTgt spid="30734"/>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30735"/>
                                        </p:tgtEl>
                                        <p:attrNameLst>
                                          <p:attrName>style.visibility</p:attrName>
                                        </p:attrNameLst>
                                      </p:cBhvr>
                                      <p:to>
                                        <p:strVal val="visible"/>
                                      </p:to>
                                    </p:set>
                                    <p:animEffect transition="in" filter="wipe(down)">
                                      <p:cBhvr>
                                        <p:cTn id="37" dur="580">
                                          <p:stCondLst>
                                            <p:cond delay="0"/>
                                          </p:stCondLst>
                                        </p:cTn>
                                        <p:tgtEl>
                                          <p:spTgt spid="30735"/>
                                        </p:tgtEl>
                                      </p:cBhvr>
                                    </p:animEffect>
                                    <p:anim calcmode="lin" valueType="num">
                                      <p:cBhvr>
                                        <p:cTn id="38" dur="1822" tmFilter="0,0; 0.14,0.36; 0.43,0.73; 0.71,0.91; 1.0,1.0">
                                          <p:stCondLst>
                                            <p:cond delay="0"/>
                                          </p:stCondLst>
                                        </p:cTn>
                                        <p:tgtEl>
                                          <p:spTgt spid="3073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073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073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073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0735"/>
                                        </p:tgtEl>
                                        <p:attrNameLst>
                                          <p:attrName>ppt_y</p:attrName>
                                        </p:attrNameLst>
                                      </p:cBhvr>
                                      <p:tavLst>
                                        <p:tav tm="0" fmla="#ppt_y-sin(pi*$)/81">
                                          <p:val>
                                            <p:fltVal val="0"/>
                                          </p:val>
                                        </p:tav>
                                        <p:tav tm="100000">
                                          <p:val>
                                            <p:fltVal val="1"/>
                                          </p:val>
                                        </p:tav>
                                      </p:tavLst>
                                    </p:anim>
                                    <p:animScale>
                                      <p:cBhvr>
                                        <p:cTn id="43" dur="26">
                                          <p:stCondLst>
                                            <p:cond delay="650"/>
                                          </p:stCondLst>
                                        </p:cTn>
                                        <p:tgtEl>
                                          <p:spTgt spid="30735"/>
                                        </p:tgtEl>
                                      </p:cBhvr>
                                      <p:to x="100000" y="60000"/>
                                    </p:animScale>
                                    <p:animScale>
                                      <p:cBhvr>
                                        <p:cTn id="44" dur="166" decel="50000">
                                          <p:stCondLst>
                                            <p:cond delay="676"/>
                                          </p:stCondLst>
                                        </p:cTn>
                                        <p:tgtEl>
                                          <p:spTgt spid="30735"/>
                                        </p:tgtEl>
                                      </p:cBhvr>
                                      <p:to x="100000" y="100000"/>
                                    </p:animScale>
                                    <p:animScale>
                                      <p:cBhvr>
                                        <p:cTn id="45" dur="26">
                                          <p:stCondLst>
                                            <p:cond delay="1312"/>
                                          </p:stCondLst>
                                        </p:cTn>
                                        <p:tgtEl>
                                          <p:spTgt spid="30735"/>
                                        </p:tgtEl>
                                      </p:cBhvr>
                                      <p:to x="100000" y="80000"/>
                                    </p:animScale>
                                    <p:animScale>
                                      <p:cBhvr>
                                        <p:cTn id="46" dur="166" decel="50000">
                                          <p:stCondLst>
                                            <p:cond delay="1338"/>
                                          </p:stCondLst>
                                        </p:cTn>
                                        <p:tgtEl>
                                          <p:spTgt spid="30735"/>
                                        </p:tgtEl>
                                      </p:cBhvr>
                                      <p:to x="100000" y="100000"/>
                                    </p:animScale>
                                    <p:animScale>
                                      <p:cBhvr>
                                        <p:cTn id="47" dur="26">
                                          <p:stCondLst>
                                            <p:cond delay="1642"/>
                                          </p:stCondLst>
                                        </p:cTn>
                                        <p:tgtEl>
                                          <p:spTgt spid="30735"/>
                                        </p:tgtEl>
                                      </p:cBhvr>
                                      <p:to x="100000" y="90000"/>
                                    </p:animScale>
                                    <p:animScale>
                                      <p:cBhvr>
                                        <p:cTn id="48" dur="166" decel="50000">
                                          <p:stCondLst>
                                            <p:cond delay="1668"/>
                                          </p:stCondLst>
                                        </p:cTn>
                                        <p:tgtEl>
                                          <p:spTgt spid="30735"/>
                                        </p:tgtEl>
                                      </p:cBhvr>
                                      <p:to x="100000" y="100000"/>
                                    </p:animScale>
                                    <p:animScale>
                                      <p:cBhvr>
                                        <p:cTn id="49" dur="26">
                                          <p:stCondLst>
                                            <p:cond delay="1808"/>
                                          </p:stCondLst>
                                        </p:cTn>
                                        <p:tgtEl>
                                          <p:spTgt spid="30735"/>
                                        </p:tgtEl>
                                      </p:cBhvr>
                                      <p:to x="100000" y="95000"/>
                                    </p:animScale>
                                    <p:animScale>
                                      <p:cBhvr>
                                        <p:cTn id="50" dur="166" decel="50000">
                                          <p:stCondLst>
                                            <p:cond delay="1834"/>
                                          </p:stCondLst>
                                        </p:cTn>
                                        <p:tgtEl>
                                          <p:spTgt spid="307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endParaRPr lang="en-US" sz="4800" dirty="0"/>
          </a:p>
        </p:txBody>
      </p:sp>
      <p:sp>
        <p:nvSpPr>
          <p:cNvPr id="32771" name="Rectangle 3"/>
          <p:cNvSpPr>
            <a:spLocks noGrp="1" noChangeArrowheads="1"/>
          </p:cNvSpPr>
          <p:nvPr>
            <p:ph type="body" idx="1"/>
          </p:nvPr>
        </p:nvSpPr>
        <p:spPr/>
        <p:txBody>
          <a:bodyPr>
            <a:normAutofit/>
          </a:bodyPr>
          <a:lstStyle/>
          <a:p>
            <a:pPr eaLnBrk="1" hangingPunct="1">
              <a:buFont typeface="Wingdings" pitchFamily="2" charset="2"/>
              <a:buNone/>
            </a:pPr>
            <a:r>
              <a:rPr lang="en-US" dirty="0"/>
              <a:t>Lateral Area (</a:t>
            </a:r>
            <a:r>
              <a:rPr lang="en-US" i="1" dirty="0"/>
              <a:t>L</a:t>
            </a:r>
            <a:r>
              <a:rPr lang="en-US" dirty="0"/>
              <a:t>) of Prisms</a:t>
            </a:r>
          </a:p>
          <a:p>
            <a:pPr eaLnBrk="1" hangingPunct="1"/>
            <a:r>
              <a:rPr lang="en-US" dirty="0"/>
              <a:t>Area of the Lateral Faces</a:t>
            </a:r>
          </a:p>
          <a:p>
            <a:pPr eaLnBrk="1" hangingPunct="1"/>
            <a:endParaRPr lang="en-US" dirty="0"/>
          </a:p>
          <a:p>
            <a:pPr eaLnBrk="1" hangingPunct="1"/>
            <a:r>
              <a:rPr lang="en-US" i="1" dirty="0"/>
              <a:t>L</a:t>
            </a:r>
            <a:r>
              <a:rPr lang="en-US" dirty="0"/>
              <a:t> = </a:t>
            </a:r>
            <a:r>
              <a:rPr lang="en-US" i="1" dirty="0" err="1"/>
              <a:t>Ph</a:t>
            </a:r>
            <a:endParaRPr lang="en-US" i="1" dirty="0"/>
          </a:p>
          <a:p>
            <a:pPr lvl="1" eaLnBrk="1" hangingPunct="1"/>
            <a:r>
              <a:rPr lang="en-US" i="1" dirty="0"/>
              <a:t>L</a:t>
            </a:r>
            <a:r>
              <a:rPr lang="en-US" dirty="0"/>
              <a:t> = Lateral Area</a:t>
            </a:r>
          </a:p>
          <a:p>
            <a:pPr lvl="1" eaLnBrk="1" hangingPunct="1"/>
            <a:r>
              <a:rPr lang="en-US" i="1" dirty="0"/>
              <a:t>P</a:t>
            </a:r>
            <a:r>
              <a:rPr lang="en-US" dirty="0"/>
              <a:t> = Perimeter of base</a:t>
            </a:r>
          </a:p>
          <a:p>
            <a:pPr lvl="1" eaLnBrk="1" hangingPunct="1"/>
            <a:r>
              <a:rPr lang="en-US" i="1" dirty="0"/>
              <a:t>h</a:t>
            </a:r>
            <a:r>
              <a:rPr lang="en-US" dirty="0"/>
              <a:t> = Height</a:t>
            </a:r>
          </a:p>
        </p:txBody>
      </p:sp>
    </p:spTree>
    <p:extLst>
      <p:ext uri="{BB962C8B-B14F-4D97-AF65-F5344CB8AC3E}">
        <p14:creationId xmlns:p14="http://schemas.microsoft.com/office/powerpoint/2010/main" val="223045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endParaRPr lang="en-US" sz="4800" dirty="0"/>
          </a:p>
        </p:txBody>
      </p:sp>
      <p:sp>
        <p:nvSpPr>
          <p:cNvPr id="34819" name="Rectangle 3"/>
          <p:cNvSpPr>
            <a:spLocks noGrp="1" noChangeArrowheads="1"/>
          </p:cNvSpPr>
          <p:nvPr>
            <p:ph type="body" idx="1"/>
          </p:nvPr>
        </p:nvSpPr>
        <p:spPr/>
        <p:txBody>
          <a:bodyPr/>
          <a:lstStyle/>
          <a:p>
            <a:pPr eaLnBrk="1" hangingPunct="1"/>
            <a:r>
              <a:rPr lang="en-US" dirty="0"/>
              <a:t>Base Area (</a:t>
            </a:r>
            <a:r>
              <a:rPr lang="en-US" i="1" dirty="0"/>
              <a:t>B</a:t>
            </a:r>
            <a:r>
              <a:rPr lang="en-US" dirty="0"/>
              <a:t>)</a:t>
            </a:r>
          </a:p>
          <a:p>
            <a:pPr lvl="1" eaLnBrk="1" hangingPunct="1"/>
            <a:r>
              <a:rPr lang="en-US" dirty="0"/>
              <a:t>In a prism, both bases are congruent, so you only need to find the area of one base and multiply by two</a:t>
            </a:r>
          </a:p>
          <a:p>
            <a:pPr eaLnBrk="1" hangingPunct="1"/>
            <a:endParaRPr lang="en-US" dirty="0"/>
          </a:p>
        </p:txBody>
      </p:sp>
      <p:sp>
        <p:nvSpPr>
          <p:cNvPr id="12" name="TextBox 11"/>
          <p:cNvSpPr txBox="1"/>
          <p:nvPr/>
        </p:nvSpPr>
        <p:spPr>
          <a:xfrm>
            <a:off x="304800" y="3632200"/>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Surface Area of a Right Prism</a:t>
            </a:r>
          </a:p>
        </p:txBody>
      </p:sp>
      <mc:AlternateContent xmlns:mc="http://schemas.openxmlformats.org/markup-compatibility/2006" xmlns:a14="http://schemas.microsoft.com/office/drawing/2010/main">
        <mc:Choice Requires="a14">
          <p:sp>
            <p:nvSpPr>
              <p:cNvPr id="13" name="TextBox 12"/>
              <p:cNvSpPr txBox="1"/>
              <p:nvPr/>
            </p:nvSpPr>
            <p:spPr>
              <a:xfrm>
                <a:off x="304800" y="4347051"/>
                <a:ext cx="11582400" cy="16929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𝑆</m:t>
                      </m:r>
                      <m:r>
                        <a:rPr lang="en-US" sz="3467" i="1">
                          <a:latin typeface="Cambria Math"/>
                        </a:rPr>
                        <m:t>=2</m:t>
                      </m:r>
                      <m:r>
                        <a:rPr lang="en-US" sz="3467" i="1">
                          <a:latin typeface="Cambria Math"/>
                        </a:rPr>
                        <m:t>𝐵</m:t>
                      </m:r>
                      <m:r>
                        <a:rPr lang="en-US" sz="3467" i="1">
                          <a:latin typeface="Cambria Math"/>
                        </a:rPr>
                        <m:t>+</m:t>
                      </m:r>
                      <m:r>
                        <a:rPr lang="en-US" sz="3467" i="1">
                          <a:latin typeface="Cambria Math"/>
                        </a:rPr>
                        <m:t>𝑃h</m:t>
                      </m:r>
                    </m:oMath>
                  </m:oMathPara>
                </a14:m>
                <a:endParaRPr lang="en-US" sz="3467" dirty="0"/>
              </a:p>
              <a:p>
                <a:r>
                  <a:rPr lang="en-US" sz="3467" dirty="0"/>
                  <a:t>Where </a:t>
                </a:r>
                <a:r>
                  <a:rPr lang="en-US" sz="3467" i="1" dirty="0"/>
                  <a:t>S</a:t>
                </a:r>
                <a:r>
                  <a:rPr lang="en-US" sz="3467" dirty="0"/>
                  <a:t> = surface area, </a:t>
                </a:r>
                <a:r>
                  <a:rPr lang="en-US" sz="3467" i="1" dirty="0"/>
                  <a:t>B</a:t>
                </a:r>
                <a:r>
                  <a:rPr lang="en-US" sz="3467" dirty="0"/>
                  <a:t> = base area, </a:t>
                </a:r>
                <a:br>
                  <a:rPr lang="en-US" sz="3467" dirty="0"/>
                </a:br>
                <a:r>
                  <a:rPr lang="en-US" sz="3467" i="1" dirty="0"/>
                  <a:t>P</a:t>
                </a:r>
                <a:r>
                  <a:rPr lang="en-US" sz="3467" dirty="0"/>
                  <a:t> = perimeter of base, </a:t>
                </a:r>
                <a:r>
                  <a:rPr lang="en-US" sz="3467" i="1" dirty="0"/>
                  <a:t>h</a:t>
                </a:r>
                <a:r>
                  <a:rPr lang="en-US" sz="3467" dirty="0"/>
                  <a:t> = height of prism</a:t>
                </a:r>
              </a:p>
            </p:txBody>
          </p:sp>
        </mc:Choice>
        <mc:Fallback xmlns="">
          <p:sp>
            <p:nvSpPr>
              <p:cNvPr id="13" name="TextBox 12"/>
              <p:cNvSpPr txBox="1">
                <a:spLocks noRot="1" noChangeAspect="1" noMove="1" noResize="1" noEditPoints="1" noAdjustHandles="1" noChangeArrowheads="1" noChangeShapeType="1" noTextEdit="1"/>
              </p:cNvSpPr>
              <p:nvPr/>
            </p:nvSpPr>
            <p:spPr>
              <a:xfrm>
                <a:off x="304800" y="4347051"/>
                <a:ext cx="11582400" cy="1692964"/>
              </a:xfrm>
              <a:prstGeom prst="rect">
                <a:avLst/>
              </a:prstGeom>
              <a:blipFill>
                <a:blip r:embed="rId3"/>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600" y="4053479"/>
            <a:ext cx="2362200" cy="244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91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Autofit/>
          </a:bodyPr>
          <a:lstStyle/>
          <a:p>
            <a:r>
              <a:rPr lang="en-US" sz="4400" dirty="0"/>
              <a:t>12.2 Surface Area of Prisms and Cylinders</a:t>
            </a:r>
          </a:p>
        </p:txBody>
      </p:sp>
      <p:sp>
        <p:nvSpPr>
          <p:cNvPr id="3" name="Content Placeholder 2"/>
          <p:cNvSpPr>
            <a:spLocks noGrp="1"/>
          </p:cNvSpPr>
          <p:nvPr>
            <p:ph idx="1"/>
          </p:nvPr>
        </p:nvSpPr>
        <p:spPr/>
        <p:txBody>
          <a:bodyPr/>
          <a:lstStyle/>
          <a:p>
            <a:r>
              <a:rPr lang="en-US" dirty="0"/>
              <a:t>Draw a net for a triangular prism.</a:t>
            </a:r>
          </a:p>
          <a:p>
            <a:endParaRPr lang="en-US" dirty="0"/>
          </a:p>
          <a:p>
            <a:endParaRPr lang="en-US" dirty="0"/>
          </a:p>
          <a:p>
            <a:r>
              <a:rPr lang="en-US" dirty="0"/>
              <a:t>Find the lateral area and surface area of a right rectangular prism with height 7 inches, length 3 inches, and width 4 inches.</a:t>
            </a:r>
          </a:p>
        </p:txBody>
      </p:sp>
    </p:spTree>
    <p:extLst>
      <p:ext uri="{BB962C8B-B14F-4D97-AF65-F5344CB8AC3E}">
        <p14:creationId xmlns:p14="http://schemas.microsoft.com/office/powerpoint/2010/main" val="30057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Geometry</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5791200" y="5181600"/>
            <a:ext cx="6400800" cy="15494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3200" dirty="0"/>
              <a:t>Slides created by </a:t>
            </a:r>
          </a:p>
          <a:p>
            <a:r>
              <a:rPr lang="en-US" sz="3200" dirty="0"/>
              <a:t>Richard Wright, Andrews Academy </a:t>
            </a:r>
          </a:p>
          <a:p>
            <a:pPr eaLnBrk="0" fontAlgn="base" hangingPunct="0">
              <a:spcBef>
                <a:spcPct val="0"/>
              </a:spcBef>
              <a:spcAft>
                <a:spcPct val="0"/>
              </a:spcAft>
            </a:pPr>
            <a:r>
              <a:rPr lang="en-US" dirty="0">
                <a:solidFill>
                  <a:schemeClr val="tx1"/>
                </a:solidFill>
                <a:latin typeface="Comic Sans MS" pitchFamily="66" charset="0"/>
                <a:hlinkClick r:id="rId3"/>
              </a:rPr>
              <a:t>rwright@andrews.edu</a:t>
            </a:r>
            <a:r>
              <a:rPr lang="en-US" dirty="0">
                <a:solidFill>
                  <a:schemeClr val="tx1"/>
                </a:solidFill>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12192000" cy="944563"/>
          </a:xfrm>
        </p:spPr>
        <p:txBody>
          <a:bodyPr>
            <a:noAutofit/>
          </a:bodyPr>
          <a:lstStyle/>
          <a:p>
            <a:r>
              <a:rPr lang="en-US" sz="4400" dirty="0"/>
              <a:t>12.2 Surface Area of Prisms and Cylinders</a:t>
            </a:r>
            <a:endParaRPr lang="en-US" sz="4800" dirty="0"/>
          </a:p>
        </p:txBody>
      </p:sp>
      <p:sp>
        <p:nvSpPr>
          <p:cNvPr id="37891" name="Rectangle 3"/>
          <p:cNvSpPr>
            <a:spLocks noGrp="1" noChangeArrowheads="1"/>
          </p:cNvSpPr>
          <p:nvPr>
            <p:ph type="body" idx="1"/>
          </p:nvPr>
        </p:nvSpPr>
        <p:spPr/>
        <p:txBody>
          <a:bodyPr/>
          <a:lstStyle/>
          <a:p>
            <a:pPr eaLnBrk="1" hangingPunct="1"/>
            <a:r>
              <a:rPr lang="en-US" sz="3733" dirty="0"/>
              <a:t>Cylinders are the same as prisms except the bases are circles</a:t>
            </a:r>
          </a:p>
          <a:p>
            <a:pPr lvl="1" eaLnBrk="1" hangingPunct="1"/>
            <a:r>
              <a:rPr lang="en-US" sz="3200" dirty="0"/>
              <a:t>Lateral Area = </a:t>
            </a:r>
            <a:r>
              <a:rPr lang="en-US" sz="3200" i="1" dirty="0"/>
              <a:t>L</a:t>
            </a:r>
            <a:r>
              <a:rPr lang="en-US" sz="3200" dirty="0"/>
              <a:t> = 2</a:t>
            </a:r>
            <a:r>
              <a:rPr lang="en-US" sz="3200" i="1" dirty="0"/>
              <a:t>π</a:t>
            </a:r>
            <a:r>
              <a:rPr lang="en-US" sz="3200" i="1" dirty="0" err="1"/>
              <a:t>rh</a:t>
            </a:r>
            <a:endParaRPr lang="en-US" sz="3200" i="1" dirty="0"/>
          </a:p>
        </p:txBody>
      </p:sp>
      <p:sp>
        <p:nvSpPr>
          <p:cNvPr id="4" name="TextBox 3"/>
          <p:cNvSpPr txBox="1"/>
          <p:nvPr/>
        </p:nvSpPr>
        <p:spPr>
          <a:xfrm>
            <a:off x="279400" y="3549808"/>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Surface Area of a Right Cylinder</a:t>
            </a:r>
          </a:p>
        </p:txBody>
      </p:sp>
      <mc:AlternateContent xmlns:mc="http://schemas.openxmlformats.org/markup-compatibility/2006" xmlns:a14="http://schemas.microsoft.com/office/drawing/2010/main">
        <mc:Choice Requires="a14">
          <p:sp>
            <p:nvSpPr>
              <p:cNvPr id="5" name="TextBox 4"/>
              <p:cNvSpPr txBox="1"/>
              <p:nvPr/>
            </p:nvSpPr>
            <p:spPr>
              <a:xfrm>
                <a:off x="279400" y="4245451"/>
                <a:ext cx="11582400" cy="16929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𝑆</m:t>
                      </m:r>
                      <m:r>
                        <a:rPr lang="en-US" sz="3467" i="1">
                          <a:latin typeface="Cambria Math"/>
                        </a:rPr>
                        <m:t>=2</m:t>
                      </m:r>
                      <m:r>
                        <a:rPr lang="en-US" sz="3467" i="1">
                          <a:latin typeface="Cambria Math"/>
                        </a:rPr>
                        <m:t>𝜋</m:t>
                      </m:r>
                      <m:sSup>
                        <m:sSupPr>
                          <m:ctrlPr>
                            <a:rPr lang="en-US" sz="3467" i="1">
                              <a:latin typeface="Cambria Math" panose="02040503050406030204" pitchFamily="18" charset="0"/>
                            </a:rPr>
                          </m:ctrlPr>
                        </m:sSupPr>
                        <m:e>
                          <m:r>
                            <a:rPr lang="en-US" sz="3467" i="1">
                              <a:latin typeface="Cambria Math"/>
                            </a:rPr>
                            <m:t>𝑟</m:t>
                          </m:r>
                        </m:e>
                        <m:sup>
                          <m:r>
                            <a:rPr lang="en-US" sz="3467" i="1">
                              <a:latin typeface="Cambria Math"/>
                            </a:rPr>
                            <m:t>2</m:t>
                          </m:r>
                        </m:sup>
                      </m:sSup>
                      <m:r>
                        <a:rPr lang="en-US" sz="3467" i="1">
                          <a:latin typeface="Cambria Math"/>
                        </a:rPr>
                        <m:t>+2</m:t>
                      </m:r>
                      <m:r>
                        <a:rPr lang="en-US" sz="3467" i="1">
                          <a:latin typeface="Cambria Math"/>
                        </a:rPr>
                        <m:t>𝜋</m:t>
                      </m:r>
                      <m:r>
                        <a:rPr lang="en-US" sz="3467" i="1">
                          <a:latin typeface="Cambria Math"/>
                        </a:rPr>
                        <m:t>𝑟h</m:t>
                      </m:r>
                    </m:oMath>
                  </m:oMathPara>
                </a14:m>
                <a:endParaRPr lang="en-US" sz="3467" dirty="0"/>
              </a:p>
              <a:p>
                <a:r>
                  <a:rPr lang="en-US" sz="3467" dirty="0"/>
                  <a:t>Where </a:t>
                </a:r>
                <a:r>
                  <a:rPr lang="en-US" sz="3467" i="1" dirty="0"/>
                  <a:t>S</a:t>
                </a:r>
                <a:r>
                  <a:rPr lang="en-US" sz="3467" dirty="0"/>
                  <a:t> = surface area, </a:t>
                </a:r>
                <a:r>
                  <a:rPr lang="en-US" sz="3467" i="1" dirty="0"/>
                  <a:t>r</a:t>
                </a:r>
                <a:r>
                  <a:rPr lang="en-US" sz="3467" dirty="0"/>
                  <a:t> = radius of base,</a:t>
                </a:r>
              </a:p>
              <a:p>
                <a:r>
                  <a:rPr lang="en-US" sz="3467" i="1" dirty="0"/>
                  <a:t>h</a:t>
                </a:r>
                <a:r>
                  <a:rPr lang="en-US" sz="3467" dirty="0"/>
                  <a:t> = height of prism</a:t>
                </a:r>
              </a:p>
            </p:txBody>
          </p:sp>
        </mc:Choice>
        <mc:Fallback xmlns="">
          <p:sp>
            <p:nvSpPr>
              <p:cNvPr id="5" name="TextBox 4"/>
              <p:cNvSpPr txBox="1">
                <a:spLocks noRot="1" noChangeAspect="1" noMove="1" noResize="1" noEditPoints="1" noAdjustHandles="1" noChangeArrowheads="1" noChangeShapeType="1" noTextEdit="1"/>
              </p:cNvSpPr>
              <p:nvPr/>
            </p:nvSpPr>
            <p:spPr>
              <a:xfrm>
                <a:off x="279400" y="4245451"/>
                <a:ext cx="11582400" cy="1692964"/>
              </a:xfrm>
              <a:prstGeom prst="rect">
                <a:avLst/>
              </a:prstGeom>
              <a:blipFill>
                <a:blip r:embed="rId3"/>
                <a:stretch>
                  <a:fillRect/>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3429000"/>
            <a:ext cx="3225800" cy="251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6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r>
              <a:rPr lang="en-US" dirty="0"/>
              <a:t>The surface area of a right cylinder is 100 cm</a:t>
            </a:r>
            <a:r>
              <a:rPr lang="en-US" baseline="30000" dirty="0"/>
              <a:t>2</a:t>
            </a:r>
            <a:r>
              <a:rPr lang="en-US" dirty="0"/>
              <a:t>.  If the height is 5 cm, find the radius of the base.</a:t>
            </a:r>
          </a:p>
          <a:p>
            <a:endParaRPr lang="en-US" dirty="0"/>
          </a:p>
          <a:p>
            <a:endParaRPr lang="en-US" dirty="0"/>
          </a:p>
          <a:p>
            <a:r>
              <a:rPr lang="en-US" dirty="0"/>
              <a:t>Draw a net for the cylinder and find its surface area.</a:t>
            </a:r>
          </a:p>
          <a:p>
            <a:endParaRPr lang="en-US" dirty="0"/>
          </a:p>
          <a:p>
            <a:endParaRPr lang="en-US" dirty="0"/>
          </a:p>
        </p:txBody>
      </p:sp>
      <p:sp>
        <p:nvSpPr>
          <p:cNvPr id="13314" name="Rectangle 2"/>
          <p:cNvSpPr>
            <a:spLocks noGrp="1" noChangeArrowheads="1"/>
          </p:cNvSpPr>
          <p:nvPr>
            <p:ph type="title"/>
          </p:nvPr>
        </p:nvSpPr>
        <p:spPr/>
        <p:txBody>
          <a:bodyPr>
            <a:noAutofit/>
          </a:bodyPr>
          <a:lstStyle/>
          <a:p>
            <a:r>
              <a:rPr lang="en-US" sz="4400" dirty="0"/>
              <a:t>12.2 Surface Area of Prisms and Cylinders</a:t>
            </a:r>
          </a:p>
        </p:txBody>
      </p:sp>
      <p:grpSp>
        <p:nvGrpSpPr>
          <p:cNvPr id="13316" name="Group 8"/>
          <p:cNvGrpSpPr>
            <a:grpSpLocks/>
          </p:cNvGrpSpPr>
          <p:nvPr/>
        </p:nvGrpSpPr>
        <p:grpSpPr bwMode="auto">
          <a:xfrm>
            <a:off x="9042400" y="4405314"/>
            <a:ext cx="2032000" cy="1814513"/>
            <a:chOff x="2832" y="1881"/>
            <a:chExt cx="960" cy="1143"/>
          </a:xfrm>
        </p:grpSpPr>
        <p:sp>
          <p:nvSpPr>
            <p:cNvPr id="13317" name="AutoShape 4"/>
            <p:cNvSpPr>
              <a:spLocks noChangeArrowheads="1"/>
            </p:cNvSpPr>
            <p:nvPr/>
          </p:nvSpPr>
          <p:spPr bwMode="auto">
            <a:xfrm>
              <a:off x="2832" y="1920"/>
              <a:ext cx="960" cy="1104"/>
            </a:xfrm>
            <a:prstGeom prst="can">
              <a:avLst>
                <a:gd name="adj" fmla="val 28750"/>
              </a:avLst>
            </a:prstGeom>
            <a:solidFill>
              <a:schemeClr val="accent1"/>
            </a:solidFill>
            <a:ln w="38100">
              <a:solidFill>
                <a:schemeClr val="tx1"/>
              </a:solidFill>
              <a:round/>
              <a:headEnd/>
              <a:tailEnd/>
            </a:ln>
          </p:spPr>
          <p:txBody>
            <a:bodyPr wrap="none" anchor="ctr"/>
            <a:lstStyle/>
            <a:p>
              <a:endParaRPr lang="en-US" sz="3200"/>
            </a:p>
          </p:txBody>
        </p:sp>
        <p:sp>
          <p:nvSpPr>
            <p:cNvPr id="13318" name="Line 5"/>
            <p:cNvSpPr>
              <a:spLocks noChangeShapeType="1"/>
            </p:cNvSpPr>
            <p:nvPr/>
          </p:nvSpPr>
          <p:spPr bwMode="auto">
            <a:xfrm>
              <a:off x="3312" y="2064"/>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13319" name="Text Box 6"/>
            <p:cNvSpPr txBox="1">
              <a:spLocks noChangeArrowheads="1"/>
            </p:cNvSpPr>
            <p:nvPr/>
          </p:nvSpPr>
          <p:spPr bwMode="auto">
            <a:xfrm>
              <a:off x="2832" y="2304"/>
              <a:ext cx="24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a:t>5</a:t>
              </a:r>
            </a:p>
          </p:txBody>
        </p:sp>
        <p:sp>
          <p:nvSpPr>
            <p:cNvPr id="13320" name="Text Box 7"/>
            <p:cNvSpPr txBox="1">
              <a:spLocks noChangeArrowheads="1"/>
            </p:cNvSpPr>
            <p:nvPr/>
          </p:nvSpPr>
          <p:spPr bwMode="auto">
            <a:xfrm>
              <a:off x="3084" y="1881"/>
              <a:ext cx="3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dirty="0"/>
                <a:t>2</a:t>
              </a:r>
            </a:p>
          </p:txBody>
        </p:sp>
      </p:grpSp>
    </p:spTree>
    <p:extLst>
      <p:ext uri="{BB962C8B-B14F-4D97-AF65-F5344CB8AC3E}">
        <p14:creationId xmlns:p14="http://schemas.microsoft.com/office/powerpoint/2010/main" val="41532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DA4C-075B-48BE-8028-CFC365569062}"/>
              </a:ext>
            </a:extLst>
          </p:cNvPr>
          <p:cNvSpPr>
            <a:spLocks noGrp="1"/>
          </p:cNvSpPr>
          <p:nvPr>
            <p:ph type="title"/>
          </p:nvPr>
        </p:nvSpPr>
        <p:spPr/>
        <p:txBody>
          <a:bodyPr>
            <a:normAutofit fontScale="90000"/>
          </a:bodyPr>
          <a:lstStyle/>
          <a:p>
            <a:r>
              <a:rPr lang="en-US" dirty="0"/>
              <a:t>12.3 Surface Area of Pyramids and Cones (12.4)</a:t>
            </a:r>
          </a:p>
        </p:txBody>
      </p:sp>
      <p:sp>
        <p:nvSpPr>
          <p:cNvPr id="3" name="Text Placeholder 2">
            <a:extLst>
              <a:ext uri="{FF2B5EF4-FFF2-40B4-BE49-F238E27FC236}">
                <a16:creationId xmlns:a16="http://schemas.microsoft.com/office/drawing/2014/main" id="{3AE155CD-4392-452D-A78F-9CB7A5901443}"/>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find the surface area of pyramids.</a:t>
            </a:r>
          </a:p>
          <a:p>
            <a:pPr marL="457200" indent="-457200">
              <a:buFont typeface="Arial" panose="020B0604020202020204" pitchFamily="34" charset="0"/>
              <a:buChar char="•"/>
            </a:pPr>
            <a:r>
              <a:rPr lang="en-US" dirty="0"/>
              <a:t>I can find the surface area of cones.</a:t>
            </a:r>
          </a:p>
        </p:txBody>
      </p:sp>
    </p:spTree>
    <p:extLst>
      <p:ext uri="{BB962C8B-B14F-4D97-AF65-F5344CB8AC3E}">
        <p14:creationId xmlns:p14="http://schemas.microsoft.com/office/powerpoint/2010/main" val="219820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92000" cy="944563"/>
          </a:xfrm>
        </p:spPr>
        <p:txBody>
          <a:bodyPr>
            <a:noAutofit/>
          </a:bodyPr>
          <a:lstStyle/>
          <a:p>
            <a:r>
              <a:rPr lang="en-US" sz="4000" dirty="0"/>
              <a:t>12.3 Surface Area of Pyramids and Cones (12.4)</a:t>
            </a:r>
            <a:endParaRPr lang="en-US" sz="3600" dirty="0"/>
          </a:p>
        </p:txBody>
      </p:sp>
      <p:sp>
        <p:nvSpPr>
          <p:cNvPr id="2" name="Content Placeholder 1"/>
          <p:cNvSpPr>
            <a:spLocks noGrp="1"/>
          </p:cNvSpPr>
          <p:nvPr>
            <p:ph sz="half" idx="1"/>
          </p:nvPr>
        </p:nvSpPr>
        <p:spPr/>
        <p:txBody>
          <a:bodyPr>
            <a:normAutofit fontScale="85000" lnSpcReduction="10000"/>
          </a:bodyPr>
          <a:lstStyle/>
          <a:p>
            <a:pPr>
              <a:lnSpc>
                <a:spcPct val="90000"/>
              </a:lnSpc>
              <a:buNone/>
            </a:pPr>
            <a:r>
              <a:rPr lang="en-US" sz="3733" dirty="0"/>
              <a:t>Pyramids</a:t>
            </a:r>
          </a:p>
          <a:p>
            <a:pPr>
              <a:lnSpc>
                <a:spcPct val="90000"/>
              </a:lnSpc>
            </a:pPr>
            <a:r>
              <a:rPr lang="en-US" sz="3733" dirty="0"/>
              <a:t>All faces except one intersect at one point called </a:t>
            </a:r>
            <a:r>
              <a:rPr lang="en-US" sz="3733" b="1" dirty="0"/>
              <a:t>vertex</a:t>
            </a:r>
            <a:endParaRPr lang="en-US" sz="3733" dirty="0"/>
          </a:p>
          <a:p>
            <a:pPr>
              <a:lnSpc>
                <a:spcPct val="90000"/>
              </a:lnSpc>
            </a:pPr>
            <a:r>
              <a:rPr lang="en-US" sz="3733" dirty="0"/>
              <a:t>The </a:t>
            </a:r>
            <a:r>
              <a:rPr lang="en-US" sz="3733" b="1" dirty="0"/>
              <a:t>base</a:t>
            </a:r>
            <a:r>
              <a:rPr lang="en-US" sz="3733" dirty="0"/>
              <a:t> is the face that does not intersect at the vertex</a:t>
            </a:r>
          </a:p>
          <a:p>
            <a:pPr>
              <a:lnSpc>
                <a:spcPct val="90000"/>
              </a:lnSpc>
            </a:pPr>
            <a:r>
              <a:rPr lang="en-US" sz="3733" b="1" dirty="0"/>
              <a:t>Lateral faces</a:t>
            </a:r>
            <a:r>
              <a:rPr lang="en-US" sz="3733" dirty="0"/>
              <a:t> </a:t>
            </a:r>
            <a:r>
              <a:rPr lang="en-US" sz="3733" dirty="0">
                <a:sym typeface="Wingdings" pitchFamily="2" charset="2"/>
              </a:rPr>
              <a:t></a:t>
            </a:r>
            <a:r>
              <a:rPr lang="en-US" sz="3733" dirty="0"/>
              <a:t> faces that meet in the vertex</a:t>
            </a:r>
          </a:p>
          <a:p>
            <a:pPr>
              <a:lnSpc>
                <a:spcPct val="90000"/>
              </a:lnSpc>
            </a:pPr>
            <a:r>
              <a:rPr lang="en-US" sz="3733" b="1" dirty="0"/>
              <a:t>Lateral edges</a:t>
            </a:r>
            <a:r>
              <a:rPr lang="en-US" sz="3733" dirty="0"/>
              <a:t> </a:t>
            </a:r>
            <a:r>
              <a:rPr lang="en-US" sz="3733" dirty="0">
                <a:sym typeface="Wingdings" pitchFamily="2" charset="2"/>
              </a:rPr>
              <a:t></a:t>
            </a:r>
            <a:r>
              <a:rPr lang="en-US" sz="3733" dirty="0"/>
              <a:t> edges that meet in the vertex</a:t>
            </a:r>
          </a:p>
          <a:p>
            <a:pPr>
              <a:lnSpc>
                <a:spcPct val="90000"/>
              </a:lnSpc>
            </a:pPr>
            <a:r>
              <a:rPr lang="en-US" sz="3733" b="1" dirty="0"/>
              <a:t>Altitude</a:t>
            </a:r>
            <a:r>
              <a:rPr lang="en-US" sz="3733" dirty="0"/>
              <a:t> </a:t>
            </a:r>
            <a:r>
              <a:rPr lang="en-US" sz="3733" dirty="0">
                <a:sym typeface="Wingdings" pitchFamily="2" charset="2"/>
              </a:rPr>
              <a:t></a:t>
            </a:r>
            <a:r>
              <a:rPr lang="en-US" sz="3733" dirty="0"/>
              <a:t> segment that goes from the vertex and is perpendicular to the base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787400"/>
            <a:ext cx="5588000" cy="303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965" y="3821984"/>
            <a:ext cx="4102100" cy="303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5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5"/>
                                        </p:tgtEl>
                                        <p:attrNameLst>
                                          <p:attrName>style.visibility</p:attrName>
                                        </p:attrNameLst>
                                      </p:cBhvr>
                                      <p:to>
                                        <p:strVal val="visible"/>
                                      </p:to>
                                    </p:set>
                                    <p:animEffect transition="in" filter="fade">
                                      <p:cBhvr>
                                        <p:cTn id="3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92000" cy="944563"/>
          </a:xfrm>
        </p:spPr>
        <p:txBody>
          <a:bodyPr>
            <a:noAutofit/>
          </a:bodyPr>
          <a:lstStyle/>
          <a:p>
            <a:r>
              <a:rPr lang="en-US" sz="4000" dirty="0"/>
              <a:t>12.3 Surface Area of Pyramids and Cones (12.4)</a:t>
            </a:r>
            <a:endParaRPr lang="en-US" sz="3600" dirty="0"/>
          </a:p>
        </p:txBody>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normAutofit/>
              </a:bodyPr>
              <a:lstStyle/>
              <a:p>
                <a:pPr eaLnBrk="1" hangingPunct="1"/>
                <a:r>
                  <a:rPr lang="en-US" sz="2667" b="1" dirty="0"/>
                  <a:t>Regular pyramid</a:t>
                </a:r>
                <a:r>
                  <a:rPr lang="en-US" sz="2667" dirty="0"/>
                  <a:t> </a:t>
                </a:r>
                <a:r>
                  <a:rPr lang="en-US" sz="2667" dirty="0">
                    <a:sym typeface="Wingdings" pitchFamily="2" charset="2"/>
                  </a:rPr>
                  <a:t></a:t>
                </a:r>
                <a:r>
                  <a:rPr lang="en-US" sz="2667" dirty="0"/>
                  <a:t> base is a regular polygon and the vertex is directly above the center of the base</a:t>
                </a:r>
              </a:p>
              <a:p>
                <a:pPr lvl="1" eaLnBrk="1" hangingPunct="1"/>
                <a:r>
                  <a:rPr lang="en-US" sz="2667" dirty="0"/>
                  <a:t>In a regular pyramid, all the lateral faces are congruent isosceles triangles</a:t>
                </a:r>
              </a:p>
              <a:p>
                <a:pPr lvl="1" eaLnBrk="1" hangingPunct="1"/>
                <a:r>
                  <a:rPr lang="en-US" sz="2667" dirty="0"/>
                  <a:t>The height of each lateral face is called the </a:t>
                </a:r>
                <a:r>
                  <a:rPr lang="en-US" sz="2667" b="1" dirty="0"/>
                  <a:t>slant height </a:t>
                </a:r>
                <a:r>
                  <a:rPr lang="en-US" sz="2667" dirty="0"/>
                  <a:t>(ℓ)</a:t>
                </a:r>
              </a:p>
              <a:p>
                <a:pPr eaLnBrk="1" hangingPunct="1"/>
                <a:r>
                  <a:rPr lang="en-US" sz="2667" b="1" dirty="0"/>
                  <a:t>Lateral Area</a:t>
                </a:r>
                <a:r>
                  <a:rPr lang="en-US" sz="2667" dirty="0"/>
                  <a:t> </a:t>
                </a:r>
                <a:r>
                  <a:rPr lang="en-US" sz="2667" dirty="0">
                    <a:sym typeface="Wingdings" pitchFamily="2" charset="2"/>
                  </a:rPr>
                  <a:t></a:t>
                </a:r>
                <a:r>
                  <a:rPr lang="en-US" sz="2667" dirty="0"/>
                  <a:t> </a:t>
                </a:r>
                <a14:m>
                  <m:oMath xmlns:m="http://schemas.openxmlformats.org/officeDocument/2006/math">
                    <m:r>
                      <a:rPr lang="en-US" sz="2667" b="0" i="1" smtClean="0">
                        <a:latin typeface="Cambria Math" panose="02040503050406030204" pitchFamily="18" charset="0"/>
                      </a:rPr>
                      <m:t>𝐿</m:t>
                    </m:r>
                    <m:r>
                      <a:rPr lang="en-US" sz="2667" b="0" i="1" smtClean="0">
                        <a:latin typeface="Cambria Math" panose="02040503050406030204" pitchFamily="18" charset="0"/>
                      </a:rPr>
                      <m:t>=</m:t>
                    </m:r>
                    <m:f>
                      <m:fPr>
                        <m:ctrlPr>
                          <a:rPr lang="en-US" sz="2667" b="0" i="1" smtClean="0">
                            <a:latin typeface="Cambria Math" panose="02040503050406030204" pitchFamily="18" charset="0"/>
                          </a:rPr>
                        </m:ctrlPr>
                      </m:fPr>
                      <m:num>
                        <m:r>
                          <a:rPr lang="en-US" sz="2667" b="0" i="1" smtClean="0">
                            <a:latin typeface="Cambria Math" panose="02040503050406030204" pitchFamily="18" charset="0"/>
                          </a:rPr>
                          <m:t>1</m:t>
                        </m:r>
                      </m:num>
                      <m:den>
                        <m:r>
                          <a:rPr lang="en-US" sz="2667" b="0" i="1" smtClean="0">
                            <a:latin typeface="Cambria Math" panose="02040503050406030204" pitchFamily="18" charset="0"/>
                          </a:rPr>
                          <m:t>2</m:t>
                        </m:r>
                      </m:den>
                    </m:f>
                    <m:r>
                      <a:rPr lang="en-US" sz="2667" b="0" i="1" smtClean="0">
                        <a:latin typeface="Cambria Math" panose="02040503050406030204" pitchFamily="18" charset="0"/>
                      </a:rPr>
                      <m:t>𝑃</m:t>
                    </m:r>
                    <m:r>
                      <a:rPr lang="en-US" sz="2667" b="0" i="1" smtClean="0">
                        <a:latin typeface="Cambria Math" panose="02040503050406030204" pitchFamily="18" charset="0"/>
                      </a:rPr>
                      <m:t>ℓ</m:t>
                    </m:r>
                  </m:oMath>
                </a14:m>
                <a:endParaRPr lang="en-US" sz="2667" dirty="0"/>
              </a:p>
            </p:txBody>
          </p:sp>
        </mc:Choice>
        <mc:Fallback xmlns="">
          <p:sp>
            <p:nvSpPr>
              <p:cNvPr id="44035" name="Rectangle 3"/>
              <p:cNvSpPr>
                <a:spLocks noGrp="1" noRot="1" noChangeAspect="1" noMove="1" noResize="1" noEditPoints="1" noAdjustHandles="1" noChangeArrowheads="1" noChangeShapeType="1" noTextEdit="1"/>
              </p:cNvSpPr>
              <p:nvPr>
                <p:ph type="body" idx="1"/>
              </p:nvPr>
            </p:nvSpPr>
            <p:spPr>
              <a:blipFill>
                <a:blip r:embed="rId3"/>
                <a:stretch>
                  <a:fillRect l="-750" t="-1213"/>
                </a:stretch>
              </a:blipFill>
            </p:spPr>
            <p:txBody>
              <a:bodyPr/>
              <a:lstStyle/>
              <a:p>
                <a:r>
                  <a:rPr lang="en-US">
                    <a:noFill/>
                  </a:rPr>
                  <a:t> </a:t>
                </a:r>
              </a:p>
            </p:txBody>
          </p:sp>
        </mc:Fallback>
      </mc:AlternateContent>
      <p:sp>
        <p:nvSpPr>
          <p:cNvPr id="33" name="TextBox 32"/>
          <p:cNvSpPr txBox="1"/>
          <p:nvPr/>
        </p:nvSpPr>
        <p:spPr>
          <a:xfrm>
            <a:off x="304800" y="4128995"/>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Surface Area of a Regular Pyramid</a:t>
            </a:r>
          </a:p>
        </p:txBody>
      </p:sp>
      <mc:AlternateContent xmlns:mc="http://schemas.openxmlformats.org/markup-compatibility/2006" xmlns:a14="http://schemas.microsoft.com/office/drawing/2010/main">
        <mc:Choice Requires="a14">
          <p:sp>
            <p:nvSpPr>
              <p:cNvPr id="34" name="TextBox 33"/>
              <p:cNvSpPr txBox="1"/>
              <p:nvPr/>
            </p:nvSpPr>
            <p:spPr>
              <a:xfrm>
                <a:off x="304800" y="4826622"/>
                <a:ext cx="11582400" cy="162435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𝑆</m:t>
                      </m:r>
                      <m:r>
                        <a:rPr lang="en-US" sz="3467" i="1">
                          <a:latin typeface="Cambria Math"/>
                        </a:rPr>
                        <m:t>=</m:t>
                      </m:r>
                      <m:r>
                        <a:rPr lang="en-US" sz="3467" i="1">
                          <a:latin typeface="Cambria Math"/>
                        </a:rPr>
                        <m:t>𝐵</m:t>
                      </m:r>
                      <m:r>
                        <a:rPr lang="en-US" sz="3467" i="1">
                          <a:latin typeface="Cambria Math"/>
                        </a:rPr>
                        <m:t>+</m:t>
                      </m:r>
                      <m:f>
                        <m:fPr>
                          <m:ctrlPr>
                            <a:rPr lang="en-US" sz="3467" i="1">
                              <a:latin typeface="Cambria Math" panose="02040503050406030204" pitchFamily="18" charset="0"/>
                            </a:rPr>
                          </m:ctrlPr>
                        </m:fPr>
                        <m:num>
                          <m:r>
                            <a:rPr lang="en-US" sz="3467" i="1">
                              <a:latin typeface="Cambria Math"/>
                            </a:rPr>
                            <m:t>1</m:t>
                          </m:r>
                        </m:num>
                        <m:den>
                          <m:r>
                            <a:rPr lang="en-US" sz="3467" i="1">
                              <a:latin typeface="Cambria Math"/>
                            </a:rPr>
                            <m:t>2</m:t>
                          </m:r>
                        </m:den>
                      </m:f>
                      <m:r>
                        <a:rPr lang="en-US" sz="3467" i="1">
                          <a:latin typeface="Cambria Math"/>
                        </a:rPr>
                        <m:t>𝑃</m:t>
                      </m:r>
                      <m:r>
                        <a:rPr lang="en-US" sz="3467" i="1">
                          <a:latin typeface="Cambria Math"/>
                        </a:rPr>
                        <m:t>ℓ</m:t>
                      </m:r>
                    </m:oMath>
                  </m:oMathPara>
                </a14:m>
                <a:endParaRPr lang="en-US" sz="3467" dirty="0"/>
              </a:p>
              <a:p>
                <a:r>
                  <a:rPr lang="en-US" sz="3467" dirty="0"/>
                  <a:t>Where B = base area, P = base perimeter, ℓ = slant height</a:t>
                </a:r>
              </a:p>
            </p:txBody>
          </p:sp>
        </mc:Choice>
        <mc:Fallback xmlns="">
          <p:sp>
            <p:nvSpPr>
              <p:cNvPr id="34" name="TextBox 33"/>
              <p:cNvSpPr txBox="1">
                <a:spLocks noRot="1" noChangeAspect="1" noMove="1" noResize="1" noEditPoints="1" noAdjustHandles="1" noChangeArrowheads="1" noChangeShapeType="1" noTextEdit="1"/>
              </p:cNvSpPr>
              <p:nvPr/>
            </p:nvSpPr>
            <p:spPr>
              <a:xfrm>
                <a:off x="304800" y="4826622"/>
                <a:ext cx="11582400" cy="1624355"/>
              </a:xfrm>
              <a:prstGeom prst="rect">
                <a:avLst/>
              </a:prstGeom>
              <a:blipFill>
                <a:blip r:embed="rId4"/>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727311"/>
            <a:ext cx="2743200" cy="219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45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fade">
                                      <p:cBhvr>
                                        <p:cTn id="2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sz="half" idx="1"/>
          </p:nvPr>
        </p:nvSpPr>
        <p:spPr/>
        <p:txBody>
          <a:bodyPr/>
          <a:lstStyle/>
          <a:p>
            <a:r>
              <a:rPr lang="en-US" dirty="0"/>
              <a:t>Find the surface area of the regular pentagonal pyramid.</a:t>
            </a:r>
          </a:p>
        </p:txBody>
      </p:sp>
      <p:sp>
        <p:nvSpPr>
          <p:cNvPr id="25602" name="Rectangle 2"/>
          <p:cNvSpPr>
            <a:spLocks noGrp="1" noChangeArrowheads="1"/>
          </p:cNvSpPr>
          <p:nvPr>
            <p:ph type="title"/>
          </p:nvPr>
        </p:nvSpPr>
        <p:spPr/>
        <p:txBody>
          <a:bodyPr>
            <a:noAutofit/>
          </a:bodyPr>
          <a:lstStyle/>
          <a:p>
            <a:r>
              <a:rPr lang="en-US" sz="4000" dirty="0"/>
              <a:t>12.3 Surface Area of Pyramids and Cones (12.4)</a:t>
            </a:r>
          </a:p>
        </p:txBody>
      </p:sp>
      <p:pic>
        <p:nvPicPr>
          <p:cNvPr id="12" name="Picture 2">
            <a:extLst>
              <a:ext uri="{FF2B5EF4-FFF2-40B4-BE49-F238E27FC236}">
                <a16:creationId xmlns:a16="http://schemas.microsoft.com/office/drawing/2014/main" id="{35CE4CE7-CB2B-476B-9368-514EECE35D72}"/>
              </a:ext>
            </a:extLst>
          </p:cNvPr>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1189037"/>
            <a:ext cx="4742756" cy="291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37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92000" cy="944563"/>
          </a:xfrm>
        </p:spPr>
        <p:txBody>
          <a:bodyPr>
            <a:noAutofit/>
          </a:bodyPr>
          <a:lstStyle/>
          <a:p>
            <a:r>
              <a:rPr lang="en-US" sz="4000" dirty="0"/>
              <a:t>12.3 Surface Area of Pyramids and Cones (12.4)</a:t>
            </a:r>
            <a:endParaRPr lang="en-US" sz="3600" dirty="0"/>
          </a:p>
        </p:txBody>
      </p:sp>
      <p:sp>
        <p:nvSpPr>
          <p:cNvPr id="49155"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en-US" dirty="0"/>
              <a:t>Cones</a:t>
            </a:r>
          </a:p>
          <a:p>
            <a:pPr eaLnBrk="1" hangingPunct="1">
              <a:lnSpc>
                <a:spcPct val="90000"/>
              </a:lnSpc>
            </a:pPr>
            <a:r>
              <a:rPr lang="en-US" dirty="0"/>
              <a:t>Cones are just like pyramids except the base is a circle</a:t>
            </a:r>
          </a:p>
          <a:p>
            <a:pPr eaLnBrk="1" hangingPunct="1">
              <a:lnSpc>
                <a:spcPct val="90000"/>
              </a:lnSpc>
            </a:pPr>
            <a:r>
              <a:rPr lang="en-US" dirty="0"/>
              <a:t>Lateral Area = </a:t>
            </a:r>
            <a:r>
              <a:rPr lang="en-US" i="1" dirty="0"/>
              <a:t>πr</a:t>
            </a:r>
            <a:r>
              <a:rPr lang="en-US" dirty="0"/>
              <a:t>ℓ </a:t>
            </a:r>
          </a:p>
          <a:p>
            <a:pPr eaLnBrk="1" hangingPunct="1">
              <a:lnSpc>
                <a:spcPct val="90000"/>
              </a:lnSpc>
            </a:pPr>
            <a:endParaRPr lang="en-US" sz="2667" dirty="0"/>
          </a:p>
        </p:txBody>
      </p:sp>
      <p:sp>
        <p:nvSpPr>
          <p:cNvPr id="44" name="TextBox 43"/>
          <p:cNvSpPr txBox="1"/>
          <p:nvPr/>
        </p:nvSpPr>
        <p:spPr>
          <a:xfrm>
            <a:off x="279400" y="3473688"/>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Surface Area of a Right Cone</a:t>
            </a:r>
          </a:p>
        </p:txBody>
      </p:sp>
      <mc:AlternateContent xmlns:mc="http://schemas.openxmlformats.org/markup-compatibility/2006" xmlns:a14="http://schemas.microsoft.com/office/drawing/2010/main">
        <mc:Choice Requires="a14">
          <p:sp>
            <p:nvSpPr>
              <p:cNvPr id="45" name="TextBox 44"/>
              <p:cNvSpPr txBox="1"/>
              <p:nvPr/>
            </p:nvSpPr>
            <p:spPr>
              <a:xfrm>
                <a:off x="279400" y="4169331"/>
                <a:ext cx="11582400" cy="11594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𝑆</m:t>
                      </m:r>
                      <m:r>
                        <a:rPr lang="en-US" sz="3467" i="1">
                          <a:latin typeface="Cambria Math"/>
                        </a:rPr>
                        <m:t>=</m:t>
                      </m:r>
                      <m:r>
                        <a:rPr lang="en-US" sz="3467" i="1">
                          <a:latin typeface="Cambria Math"/>
                        </a:rPr>
                        <m:t>𝜋</m:t>
                      </m:r>
                      <m:sSup>
                        <m:sSupPr>
                          <m:ctrlPr>
                            <a:rPr lang="en-US" sz="3467" i="1">
                              <a:latin typeface="Cambria Math" panose="02040503050406030204" pitchFamily="18" charset="0"/>
                            </a:rPr>
                          </m:ctrlPr>
                        </m:sSupPr>
                        <m:e>
                          <m:r>
                            <a:rPr lang="en-US" sz="3467" i="1">
                              <a:latin typeface="Cambria Math"/>
                            </a:rPr>
                            <m:t>𝑟</m:t>
                          </m:r>
                        </m:e>
                        <m:sup>
                          <m:r>
                            <a:rPr lang="en-US" sz="3467" i="1">
                              <a:latin typeface="Cambria Math"/>
                            </a:rPr>
                            <m:t>2</m:t>
                          </m:r>
                        </m:sup>
                      </m:sSup>
                      <m:r>
                        <a:rPr lang="en-US" sz="3467" i="1">
                          <a:latin typeface="Cambria Math"/>
                        </a:rPr>
                        <m:t>+</m:t>
                      </m:r>
                      <m:r>
                        <a:rPr lang="en-US" sz="3467" i="1">
                          <a:latin typeface="Cambria Math"/>
                        </a:rPr>
                        <m:t>𝜋</m:t>
                      </m:r>
                      <m:r>
                        <a:rPr lang="en-US" sz="3467" i="1">
                          <a:latin typeface="Cambria Math"/>
                        </a:rPr>
                        <m:t>𝑟</m:t>
                      </m:r>
                      <m:r>
                        <a:rPr lang="en-US" sz="3467" i="1">
                          <a:latin typeface="Cambria Math"/>
                        </a:rPr>
                        <m:t>ℓ</m:t>
                      </m:r>
                    </m:oMath>
                  </m:oMathPara>
                </a14:m>
                <a:endParaRPr lang="en-US" sz="3467" dirty="0"/>
              </a:p>
              <a:p>
                <a:r>
                  <a:rPr lang="en-US" sz="3467" dirty="0"/>
                  <a:t>Where r = base radius, ℓ = slant height</a:t>
                </a:r>
              </a:p>
            </p:txBody>
          </p:sp>
        </mc:Choice>
        <mc:Fallback xmlns="">
          <p:sp>
            <p:nvSpPr>
              <p:cNvPr id="45" name="TextBox 44"/>
              <p:cNvSpPr txBox="1">
                <a:spLocks noRot="1" noChangeAspect="1" noMove="1" noResize="1" noEditPoints="1" noAdjustHandles="1" noChangeArrowheads="1" noChangeShapeType="1" noTextEdit="1"/>
              </p:cNvSpPr>
              <p:nvPr/>
            </p:nvSpPr>
            <p:spPr>
              <a:xfrm>
                <a:off x="279400" y="4169331"/>
                <a:ext cx="11582400" cy="1159420"/>
              </a:xfrm>
              <a:prstGeom prst="rect">
                <a:avLst/>
              </a:prstGeom>
              <a:blipFill>
                <a:blip r:embed="rId3"/>
                <a:stretch>
                  <a:fillRect/>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103" y="2881539"/>
            <a:ext cx="2974732" cy="235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9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61404"/>
            <a:ext cx="8305800" cy="5514630"/>
          </a:xfrm>
        </p:spPr>
        <p:txBody>
          <a:bodyPr>
            <a:normAutofit/>
          </a:bodyPr>
          <a:lstStyle/>
          <a:p>
            <a:r>
              <a:rPr lang="en-US" sz="2800" dirty="0"/>
              <a:t>The So-Good Ice Cream Company makes Cluster Cones.  For packaging, they must cover each cone with paper.  If the diameter of the top of each cone is 6 cm and its slant height is 15 cm, what is the area of the paper necessary to cover one cone?</a:t>
            </a:r>
          </a:p>
          <a:p>
            <a:endParaRPr lang="en-US" sz="2800" dirty="0"/>
          </a:p>
          <a:p>
            <a:endParaRPr lang="en-US" sz="2800" dirty="0"/>
          </a:p>
        </p:txBody>
      </p:sp>
      <p:pic>
        <p:nvPicPr>
          <p:cNvPr id="12290" name="Picture 2" descr="C:\Documents and Settings\rwright\Local Settings\Temporary Internet Files\Content.IE5\50IFL6MW\MP900447978[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513537" y="965468"/>
            <a:ext cx="3678463" cy="5513388"/>
          </a:xfrm>
        </p:spPr>
      </p:pic>
      <p:sp>
        <p:nvSpPr>
          <p:cNvPr id="2" name="Title 1"/>
          <p:cNvSpPr>
            <a:spLocks noGrp="1"/>
          </p:cNvSpPr>
          <p:nvPr>
            <p:ph type="title"/>
          </p:nvPr>
        </p:nvSpPr>
        <p:spPr/>
        <p:txBody>
          <a:bodyPr>
            <a:noAutofit/>
          </a:bodyPr>
          <a:lstStyle/>
          <a:p>
            <a:r>
              <a:rPr lang="en-US" sz="4000" dirty="0"/>
              <a:t>12.3 Surface Area of Pyramids and Cones (12.4)</a:t>
            </a:r>
          </a:p>
        </p:txBody>
      </p:sp>
    </p:spTree>
    <p:extLst>
      <p:ext uri="{BB962C8B-B14F-4D97-AF65-F5344CB8AC3E}">
        <p14:creationId xmlns:p14="http://schemas.microsoft.com/office/powerpoint/2010/main" val="36020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AA25-1332-47F1-B9E6-2283C14A7F36}"/>
              </a:ext>
            </a:extLst>
          </p:cNvPr>
          <p:cNvSpPr>
            <a:spLocks noGrp="1"/>
          </p:cNvSpPr>
          <p:nvPr>
            <p:ph type="title"/>
          </p:nvPr>
        </p:nvSpPr>
        <p:spPr/>
        <p:txBody>
          <a:bodyPr>
            <a:normAutofit fontScale="90000"/>
          </a:bodyPr>
          <a:lstStyle/>
          <a:p>
            <a:r>
              <a:rPr lang="en-US" dirty="0"/>
              <a:t>12.4 Volume of Prisms and Cylinders (12.2)</a:t>
            </a:r>
          </a:p>
        </p:txBody>
      </p:sp>
      <p:sp>
        <p:nvSpPr>
          <p:cNvPr id="3" name="Text Placeholder 2">
            <a:extLst>
              <a:ext uri="{FF2B5EF4-FFF2-40B4-BE49-F238E27FC236}">
                <a16:creationId xmlns:a16="http://schemas.microsoft.com/office/drawing/2014/main" id="{0E0068BE-22BB-41DE-BA3A-3FF5FC0FB919}"/>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find volumes of prisms and cylinders.</a:t>
            </a:r>
          </a:p>
          <a:p>
            <a:pPr marL="457200" indent="-457200">
              <a:buFont typeface="Arial" panose="020B0604020202020204" pitchFamily="34" charset="0"/>
              <a:buChar char="•"/>
            </a:pPr>
            <a:r>
              <a:rPr lang="en-US" dirty="0"/>
              <a:t>I can solve real-life problems involving volumes of prisms and cylinders.</a:t>
            </a:r>
          </a:p>
        </p:txBody>
      </p:sp>
    </p:spTree>
    <p:extLst>
      <p:ext uri="{BB962C8B-B14F-4D97-AF65-F5344CB8AC3E}">
        <p14:creationId xmlns:p14="http://schemas.microsoft.com/office/powerpoint/2010/main" val="39011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12192000" cy="944563"/>
          </a:xfrm>
        </p:spPr>
        <p:txBody>
          <a:bodyPr>
            <a:noAutofit/>
          </a:bodyPr>
          <a:lstStyle/>
          <a:p>
            <a:r>
              <a:rPr lang="en-US" sz="4400" dirty="0"/>
              <a:t>12.4 Volume of Prisms and Cylinders (12.2)</a:t>
            </a:r>
          </a:p>
        </p:txBody>
      </p:sp>
      <p:sp>
        <p:nvSpPr>
          <p:cNvPr id="52227" name="Rectangle 3"/>
          <p:cNvSpPr>
            <a:spLocks noGrp="1" noChangeArrowheads="1"/>
          </p:cNvSpPr>
          <p:nvPr>
            <p:ph type="body" idx="1"/>
          </p:nvPr>
        </p:nvSpPr>
        <p:spPr/>
        <p:txBody>
          <a:bodyPr/>
          <a:lstStyle/>
          <a:p>
            <a:pPr eaLnBrk="1" hangingPunct="1"/>
            <a:r>
              <a:rPr lang="en-US" dirty="0"/>
              <a:t>Create a right prism using geometry cubes</a:t>
            </a:r>
          </a:p>
          <a:p>
            <a:pPr eaLnBrk="1" hangingPunct="1"/>
            <a:r>
              <a:rPr lang="en-US" dirty="0"/>
              <a:t>Count the lengths of the sides</a:t>
            </a:r>
          </a:p>
          <a:p>
            <a:pPr eaLnBrk="1" hangingPunct="1"/>
            <a:r>
              <a:rPr lang="en-US" dirty="0"/>
              <a:t>Count the number of cubes.  </a:t>
            </a:r>
          </a:p>
          <a:p>
            <a:pPr eaLnBrk="1" hangingPunct="1"/>
            <a:r>
              <a:rPr lang="en-US" dirty="0"/>
              <a:t>Remember this to verify the formulas we are learning today. </a:t>
            </a:r>
          </a:p>
        </p:txBody>
      </p:sp>
    </p:spTree>
    <p:extLst>
      <p:ext uri="{BB962C8B-B14F-4D97-AF65-F5344CB8AC3E}">
        <p14:creationId xmlns:p14="http://schemas.microsoft.com/office/powerpoint/2010/main" val="36751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BFED-73C8-485C-8C72-73F14B647BEC}"/>
              </a:ext>
            </a:extLst>
          </p:cNvPr>
          <p:cNvSpPr>
            <a:spLocks noGrp="1"/>
          </p:cNvSpPr>
          <p:nvPr>
            <p:ph type="title"/>
          </p:nvPr>
        </p:nvSpPr>
        <p:spPr/>
        <p:txBody>
          <a:bodyPr/>
          <a:lstStyle/>
          <a:p>
            <a:r>
              <a:rPr lang="en-US" dirty="0"/>
              <a:t>12.1 Explore Solids (12.1, New)</a:t>
            </a:r>
          </a:p>
        </p:txBody>
      </p:sp>
      <p:sp>
        <p:nvSpPr>
          <p:cNvPr id="3" name="Text Placeholder 2">
            <a:extLst>
              <a:ext uri="{FF2B5EF4-FFF2-40B4-BE49-F238E27FC236}">
                <a16:creationId xmlns:a16="http://schemas.microsoft.com/office/drawing/2014/main" id="{63B6C1D9-9FFB-4F68-9379-96B66983321D}"/>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classify solids.</a:t>
            </a:r>
          </a:p>
          <a:p>
            <a:pPr marL="457200" indent="-457200">
              <a:buFont typeface="Arial" panose="020B0604020202020204" pitchFamily="34" charset="0"/>
              <a:buChar char="•"/>
            </a:pPr>
            <a:r>
              <a:rPr lang="en-US" dirty="0"/>
              <a:t>I can use Euler’s Theorem.</a:t>
            </a:r>
          </a:p>
          <a:p>
            <a:pPr marL="457200" indent="-457200">
              <a:buFont typeface="Arial" panose="020B0604020202020204" pitchFamily="34" charset="0"/>
              <a:buChar char="•"/>
            </a:pPr>
            <a:r>
              <a:rPr lang="en-US" dirty="0"/>
              <a:t>I can describe cross sections.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3574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Autofit/>
          </a:bodyPr>
          <a:lstStyle/>
          <a:p>
            <a:r>
              <a:rPr lang="en-US" sz="4400" dirty="0"/>
              <a:t>12.4 Volume of Prisms and Cylinders (12.2)</a:t>
            </a:r>
          </a:p>
        </p:txBody>
      </p:sp>
      <p:sp>
        <p:nvSpPr>
          <p:cNvPr id="4" name="TextBox 3"/>
          <p:cNvSpPr txBox="1"/>
          <p:nvPr/>
        </p:nvSpPr>
        <p:spPr>
          <a:xfrm>
            <a:off x="304800" y="1717357"/>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Volume of a Prism</a:t>
            </a:r>
          </a:p>
        </p:txBody>
      </p:sp>
      <mc:AlternateContent xmlns:mc="http://schemas.openxmlformats.org/markup-compatibility/2006" xmlns:a14="http://schemas.microsoft.com/office/drawing/2010/main">
        <mc:Choice Requires="a14">
          <p:sp>
            <p:nvSpPr>
              <p:cNvPr id="5" name="TextBox 4"/>
              <p:cNvSpPr txBox="1"/>
              <p:nvPr/>
            </p:nvSpPr>
            <p:spPr>
              <a:xfrm>
                <a:off x="304800" y="2442131"/>
                <a:ext cx="11582400" cy="11594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𝑉</m:t>
                      </m:r>
                      <m:r>
                        <a:rPr lang="en-US" sz="3467" i="1">
                          <a:latin typeface="Cambria Math"/>
                        </a:rPr>
                        <m:t>=</m:t>
                      </m:r>
                      <m:r>
                        <a:rPr lang="en-US" sz="3467" i="1">
                          <a:latin typeface="Cambria Math"/>
                        </a:rPr>
                        <m:t>𝐵h</m:t>
                      </m:r>
                    </m:oMath>
                  </m:oMathPara>
                </a14:m>
                <a:endParaRPr lang="en-US" sz="3467" dirty="0"/>
              </a:p>
              <a:p>
                <a:r>
                  <a:rPr lang="en-US" sz="3467" dirty="0"/>
                  <a:t>Where B = base area, h = height of prism</a:t>
                </a:r>
              </a:p>
            </p:txBody>
          </p:sp>
        </mc:Choice>
        <mc:Fallback xmlns="">
          <p:sp>
            <p:nvSpPr>
              <p:cNvPr id="5" name="TextBox 4"/>
              <p:cNvSpPr txBox="1">
                <a:spLocks noRot="1" noChangeAspect="1" noMove="1" noResize="1" noEditPoints="1" noAdjustHandles="1" noChangeArrowheads="1" noChangeShapeType="1" noTextEdit="1"/>
              </p:cNvSpPr>
              <p:nvPr/>
            </p:nvSpPr>
            <p:spPr>
              <a:xfrm>
                <a:off x="304800" y="2442131"/>
                <a:ext cx="11582400" cy="1159420"/>
              </a:xfrm>
              <a:prstGeom prst="rect">
                <a:avLst/>
              </a:prstGeom>
              <a:blipFill>
                <a:blip r:embed="rId3"/>
                <a:stretch>
                  <a:fillRect/>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517839"/>
            <a:ext cx="3429002" cy="19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9400" y="4155757"/>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Volume of a Cylinder</a:t>
            </a:r>
          </a:p>
        </p:txBody>
      </p:sp>
      <mc:AlternateContent xmlns:mc="http://schemas.openxmlformats.org/markup-compatibility/2006" xmlns:a14="http://schemas.microsoft.com/office/drawing/2010/main">
        <mc:Choice Requires="a14">
          <p:sp>
            <p:nvSpPr>
              <p:cNvPr id="8" name="TextBox 7"/>
              <p:cNvSpPr txBox="1"/>
              <p:nvPr/>
            </p:nvSpPr>
            <p:spPr>
              <a:xfrm>
                <a:off x="279400" y="4880531"/>
                <a:ext cx="11582400" cy="11594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𝑉</m:t>
                      </m:r>
                      <m:r>
                        <a:rPr lang="en-US" sz="3467" i="1">
                          <a:latin typeface="Cambria Math"/>
                        </a:rPr>
                        <m:t>=</m:t>
                      </m:r>
                      <m:r>
                        <a:rPr lang="en-US" sz="3467" i="1">
                          <a:latin typeface="Cambria Math"/>
                        </a:rPr>
                        <m:t>𝜋</m:t>
                      </m:r>
                      <m:sSup>
                        <m:sSupPr>
                          <m:ctrlPr>
                            <a:rPr lang="en-US" sz="3467" i="1">
                              <a:latin typeface="Cambria Math" panose="02040503050406030204" pitchFamily="18" charset="0"/>
                            </a:rPr>
                          </m:ctrlPr>
                        </m:sSupPr>
                        <m:e>
                          <m:r>
                            <a:rPr lang="en-US" sz="3467" i="1">
                              <a:latin typeface="Cambria Math"/>
                            </a:rPr>
                            <m:t>𝑟</m:t>
                          </m:r>
                        </m:e>
                        <m:sup>
                          <m:r>
                            <a:rPr lang="en-US" sz="3467" i="1">
                              <a:latin typeface="Cambria Math"/>
                            </a:rPr>
                            <m:t>2</m:t>
                          </m:r>
                        </m:sup>
                      </m:sSup>
                      <m:r>
                        <a:rPr lang="en-US" sz="3467" i="1">
                          <a:latin typeface="Cambria Math"/>
                        </a:rPr>
                        <m:t>h</m:t>
                      </m:r>
                    </m:oMath>
                  </m:oMathPara>
                </a14:m>
                <a:endParaRPr lang="en-US" sz="3467" dirty="0"/>
              </a:p>
              <a:p>
                <a:r>
                  <a:rPr lang="en-US" sz="3467" dirty="0"/>
                  <a:t>Where r = radius, h = height of cylinder</a:t>
                </a:r>
              </a:p>
            </p:txBody>
          </p:sp>
        </mc:Choice>
        <mc:Fallback xmlns="">
          <p:sp>
            <p:nvSpPr>
              <p:cNvPr id="8" name="TextBox 7"/>
              <p:cNvSpPr txBox="1">
                <a:spLocks noRot="1" noChangeAspect="1" noMove="1" noResize="1" noEditPoints="1" noAdjustHandles="1" noChangeArrowheads="1" noChangeShapeType="1" noTextEdit="1"/>
              </p:cNvSpPr>
              <p:nvPr/>
            </p:nvSpPr>
            <p:spPr>
              <a:xfrm>
                <a:off x="279400" y="4880531"/>
                <a:ext cx="11582400" cy="1159420"/>
              </a:xfrm>
              <a:prstGeom prst="rect">
                <a:avLst/>
              </a:prstGeom>
              <a:blipFill>
                <a:blip r:embed="rId5"/>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4155757"/>
            <a:ext cx="3962400" cy="212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Autofit/>
          </a:bodyPr>
          <a:lstStyle/>
          <a:p>
            <a:r>
              <a:rPr lang="en-US" sz="4400" dirty="0"/>
              <a:t>12.4 Volume of Prisms and Cylinders (12.2)</a:t>
            </a:r>
          </a:p>
        </p:txBody>
      </p:sp>
      <p:sp>
        <p:nvSpPr>
          <p:cNvPr id="3" name="Content Placeholder 2"/>
          <p:cNvSpPr>
            <a:spLocks noGrp="1"/>
          </p:cNvSpPr>
          <p:nvPr>
            <p:ph idx="1"/>
          </p:nvPr>
        </p:nvSpPr>
        <p:spPr/>
        <p:txBody>
          <a:bodyPr/>
          <a:lstStyle/>
          <a:p>
            <a:r>
              <a:rPr lang="en-US" dirty="0"/>
              <a:t>Find the volume of the figure</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8801" y="1397000"/>
            <a:ext cx="52832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3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12192000" cy="944563"/>
          </a:xfrm>
        </p:spPr>
        <p:txBody>
          <a:bodyPr>
            <a:noAutofit/>
          </a:bodyPr>
          <a:lstStyle/>
          <a:p>
            <a:r>
              <a:rPr lang="en-US" sz="4400" dirty="0"/>
              <a:t>12.4 Volume of Prisms and Cylinders (12.2)</a:t>
            </a:r>
          </a:p>
        </p:txBody>
      </p:sp>
      <p:sp>
        <p:nvSpPr>
          <p:cNvPr id="53251" name="Rectangle 3"/>
          <p:cNvSpPr>
            <a:spLocks noGrp="1" noChangeArrowheads="1"/>
          </p:cNvSpPr>
          <p:nvPr>
            <p:ph sz="half" idx="2"/>
          </p:nvPr>
        </p:nvSpPr>
        <p:spPr/>
        <p:txBody>
          <a:bodyPr/>
          <a:lstStyle/>
          <a:p>
            <a:pPr eaLnBrk="1" hangingPunct="1"/>
            <a:r>
              <a:rPr lang="en-US" sz="3733" dirty="0"/>
              <a:t>Find the volume.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6489"/>
            <a:ext cx="4406653" cy="36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009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washers"/>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30024" r="29229"/>
          <a:stretch/>
        </p:blipFill>
        <p:spPr>
          <a:xfrm>
            <a:off x="0" y="961404"/>
            <a:ext cx="2895600" cy="5896596"/>
          </a:xfrm>
        </p:spPr>
      </p:pic>
      <p:sp>
        <p:nvSpPr>
          <p:cNvPr id="56323" name="Rectangle 3"/>
          <p:cNvSpPr>
            <a:spLocks noGrp="1" noChangeArrowheads="1"/>
          </p:cNvSpPr>
          <p:nvPr>
            <p:ph sz="half" idx="2"/>
          </p:nvPr>
        </p:nvSpPr>
        <p:spPr>
          <a:xfrm>
            <a:off x="3200400" y="961404"/>
            <a:ext cx="8991600" cy="5514630"/>
          </a:xfrm>
        </p:spPr>
        <p:txBody>
          <a:bodyPr>
            <a:normAutofit/>
          </a:bodyPr>
          <a:lstStyle/>
          <a:p>
            <a:r>
              <a:rPr lang="en-US" sz="2800" dirty="0"/>
              <a:t>There are 150 1-inch washers in a box.  When the washers are stacked, they measure 9 inches in height.  If the inside hole of each washer has a diameter of ¾ inch, find the volume of metal in one washer.</a:t>
            </a:r>
          </a:p>
        </p:txBody>
      </p:sp>
      <p:sp>
        <p:nvSpPr>
          <p:cNvPr id="29698" name="Rectangle 2"/>
          <p:cNvSpPr>
            <a:spLocks noGrp="1" noChangeArrowheads="1"/>
          </p:cNvSpPr>
          <p:nvPr>
            <p:ph type="title"/>
          </p:nvPr>
        </p:nvSpPr>
        <p:spPr/>
        <p:txBody>
          <a:bodyPr>
            <a:noAutofit/>
          </a:bodyPr>
          <a:lstStyle/>
          <a:p>
            <a:r>
              <a:rPr lang="en-US" sz="4400" dirty="0"/>
              <a:t>12.4 Volume of Prisms and Cylinders (12.2)</a:t>
            </a:r>
          </a:p>
        </p:txBody>
      </p:sp>
    </p:spTree>
    <p:extLst>
      <p:ext uri="{BB962C8B-B14F-4D97-AF65-F5344CB8AC3E}">
        <p14:creationId xmlns:p14="http://schemas.microsoft.com/office/powerpoint/2010/main" val="3830684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56325"/>
                                        </p:tgtEl>
                                        <p:attrNameLst>
                                          <p:attrName>style.visibility</p:attrName>
                                        </p:attrNameLst>
                                      </p:cBhvr>
                                      <p:to>
                                        <p:strVal val="visible"/>
                                      </p:to>
                                    </p:set>
                                    <p:anim calcmode="lin" valueType="num">
                                      <p:cBhvr>
                                        <p:cTn id="9" dur="500" fill="hold"/>
                                        <p:tgtEl>
                                          <p:spTgt spid="56325"/>
                                        </p:tgtEl>
                                        <p:attrNameLst>
                                          <p:attrName>ppt_w</p:attrName>
                                        </p:attrNameLst>
                                      </p:cBhvr>
                                      <p:tavLst>
                                        <p:tav tm="0">
                                          <p:val>
                                            <p:fltVal val="0"/>
                                          </p:val>
                                        </p:tav>
                                        <p:tav tm="100000">
                                          <p:val>
                                            <p:strVal val="#ppt_w"/>
                                          </p:val>
                                        </p:tav>
                                      </p:tavLst>
                                    </p:anim>
                                    <p:anim calcmode="lin" valueType="num">
                                      <p:cBhvr>
                                        <p:cTn id="10" dur="500" fill="hold"/>
                                        <p:tgtEl>
                                          <p:spTgt spid="56325"/>
                                        </p:tgtEl>
                                        <p:attrNameLst>
                                          <p:attrName>ppt_h</p:attrName>
                                        </p:attrNameLst>
                                      </p:cBhvr>
                                      <p:tavLst>
                                        <p:tav tm="0">
                                          <p:val>
                                            <p:fltVal val="0"/>
                                          </p:val>
                                        </p:tav>
                                        <p:tav tm="100000">
                                          <p:val>
                                            <p:strVal val="#ppt_h"/>
                                          </p:val>
                                        </p:tav>
                                      </p:tavLst>
                                    </p:anim>
                                    <p:animEffect transition="in" filter="fade">
                                      <p:cBhvr>
                                        <p:cTn id="11"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92000" cy="944563"/>
          </a:xfrm>
        </p:spPr>
        <p:txBody>
          <a:bodyPr>
            <a:noAutofit/>
          </a:bodyPr>
          <a:lstStyle/>
          <a:p>
            <a:r>
              <a:rPr lang="en-US" sz="4400" dirty="0"/>
              <a:t>12.4 Volume of Prisms and Cylinders (12.2)</a:t>
            </a:r>
          </a:p>
        </p:txBody>
      </p:sp>
      <p:sp>
        <p:nvSpPr>
          <p:cNvPr id="63491" name="Rectangle 3"/>
          <p:cNvSpPr>
            <a:spLocks noGrp="1" noChangeArrowheads="1"/>
          </p:cNvSpPr>
          <p:nvPr>
            <p:ph sz="half" idx="2"/>
          </p:nvPr>
        </p:nvSpPr>
        <p:spPr>
          <a:xfrm>
            <a:off x="254000" y="3530600"/>
            <a:ext cx="5029200" cy="2796192"/>
          </a:xfrm>
        </p:spPr>
        <p:txBody>
          <a:bodyPr>
            <a:normAutofit/>
          </a:bodyPr>
          <a:lstStyle/>
          <a:p>
            <a:pPr eaLnBrk="1" hangingPunct="1"/>
            <a:r>
              <a:rPr lang="en-US" dirty="0"/>
              <a:t>Find the volume.</a:t>
            </a:r>
          </a:p>
          <a:p>
            <a:pPr eaLnBrk="1" hangingPunct="1"/>
            <a:endParaRPr lang="en-US" dirty="0"/>
          </a:p>
        </p:txBody>
      </p:sp>
      <p:sp>
        <p:nvSpPr>
          <p:cNvPr id="46" name="TextBox 45"/>
          <p:cNvSpPr txBox="1"/>
          <p:nvPr/>
        </p:nvSpPr>
        <p:spPr>
          <a:xfrm>
            <a:off x="304800" y="1036663"/>
            <a:ext cx="11582400" cy="6258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467" dirty="0" err="1"/>
              <a:t>Cavalieri’s</a:t>
            </a:r>
            <a:r>
              <a:rPr lang="en-US" sz="3467" dirty="0"/>
              <a:t> Principle</a:t>
            </a:r>
          </a:p>
        </p:txBody>
      </p:sp>
      <p:sp>
        <p:nvSpPr>
          <p:cNvPr id="47" name="TextBox 46"/>
          <p:cNvSpPr txBox="1"/>
          <p:nvPr/>
        </p:nvSpPr>
        <p:spPr>
          <a:xfrm>
            <a:off x="304800" y="1659836"/>
            <a:ext cx="11582400" cy="16929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en-US" sz="3467" dirty="0"/>
              <a:t>If two solids have the same height and the same cross-sectional area at every level, then they have the same volume.</a:t>
            </a: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3400" y="3387344"/>
            <a:ext cx="6273800" cy="329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53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P spid="46"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CC7-37EA-4602-A33F-D9491439457E}"/>
              </a:ext>
            </a:extLst>
          </p:cNvPr>
          <p:cNvSpPr>
            <a:spLocks noGrp="1"/>
          </p:cNvSpPr>
          <p:nvPr>
            <p:ph type="title"/>
          </p:nvPr>
        </p:nvSpPr>
        <p:spPr/>
        <p:txBody>
          <a:bodyPr>
            <a:normAutofit fontScale="90000"/>
          </a:bodyPr>
          <a:lstStyle/>
          <a:p>
            <a:r>
              <a:rPr lang="en-US" dirty="0"/>
              <a:t>12.5 Volume of Pyramids and Cones (12.3, 12.4)</a:t>
            </a:r>
          </a:p>
        </p:txBody>
      </p:sp>
      <p:sp>
        <p:nvSpPr>
          <p:cNvPr id="3" name="Text Placeholder 2">
            <a:extLst>
              <a:ext uri="{FF2B5EF4-FFF2-40B4-BE49-F238E27FC236}">
                <a16:creationId xmlns:a16="http://schemas.microsoft.com/office/drawing/2014/main" id="{B8A3CB3B-1B3E-4A96-888E-847ED22D397D}"/>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find volumes of pyramids and cones.</a:t>
            </a:r>
          </a:p>
          <a:p>
            <a:pPr marL="457200" indent="-457200">
              <a:buFont typeface="Arial" panose="020B0604020202020204" pitchFamily="34" charset="0"/>
              <a:buChar char="•"/>
            </a:pPr>
            <a:r>
              <a:rPr lang="en-US" dirty="0"/>
              <a:t>I can find volumes of composite solids.</a:t>
            </a:r>
          </a:p>
        </p:txBody>
      </p:sp>
    </p:spTree>
    <p:extLst>
      <p:ext uri="{BB962C8B-B14F-4D97-AF65-F5344CB8AC3E}">
        <p14:creationId xmlns:p14="http://schemas.microsoft.com/office/powerpoint/2010/main" val="2635196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944563"/>
          </a:xfrm>
        </p:spPr>
        <p:txBody>
          <a:bodyPr>
            <a:noAutofit/>
          </a:bodyPr>
          <a:lstStyle/>
          <a:p>
            <a:r>
              <a:rPr lang="en-US" sz="4400" dirty="0"/>
              <a:t>12.5 Volume of Pyramids and Cones (12.3, 12.4)</a:t>
            </a:r>
          </a:p>
        </p:txBody>
      </p:sp>
      <p:sp>
        <p:nvSpPr>
          <p:cNvPr id="6" name="Content Placeholder 5"/>
          <p:cNvSpPr>
            <a:spLocks noGrp="1"/>
          </p:cNvSpPr>
          <p:nvPr>
            <p:ph idx="1"/>
          </p:nvPr>
        </p:nvSpPr>
        <p:spPr>
          <a:xfrm>
            <a:off x="0" y="944563"/>
            <a:ext cx="12192000" cy="5531471"/>
          </a:xfrm>
        </p:spPr>
        <p:txBody>
          <a:bodyPr/>
          <a:lstStyle/>
          <a:p>
            <a:r>
              <a:rPr lang="en-US" dirty="0"/>
              <a:t>How much ice cream will fill an ice cream cone?  </a:t>
            </a:r>
          </a:p>
          <a:p>
            <a:endParaRPr lang="en-US" dirty="0"/>
          </a:p>
          <a:p>
            <a:r>
              <a:rPr lang="en-US" dirty="0"/>
              <a:t>How could you find out without filling it with ice cream?  </a:t>
            </a:r>
          </a:p>
          <a:p>
            <a:endParaRPr lang="en-US" dirty="0"/>
          </a:p>
          <a:p>
            <a:r>
              <a:rPr lang="en-US" dirty="0"/>
              <a:t>What will you measure?  </a:t>
            </a:r>
          </a:p>
          <a:p>
            <a:endParaRPr lang="en-US" dirty="0"/>
          </a:p>
        </p:txBody>
      </p:sp>
    </p:spTree>
    <p:extLst>
      <p:ext uri="{BB962C8B-B14F-4D97-AF65-F5344CB8AC3E}">
        <p14:creationId xmlns:p14="http://schemas.microsoft.com/office/powerpoint/2010/main" val="11111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Autofit/>
          </a:bodyPr>
          <a:lstStyle/>
          <a:p>
            <a:r>
              <a:rPr lang="en-US" sz="4400" dirty="0"/>
              <a:t>12.5 Volume of Pyramids and Cones (12.3, 12.4)</a:t>
            </a:r>
          </a:p>
        </p:txBody>
      </p:sp>
      <p:sp>
        <p:nvSpPr>
          <p:cNvPr id="4" name="TextBox 3"/>
          <p:cNvSpPr txBox="1"/>
          <p:nvPr/>
        </p:nvSpPr>
        <p:spPr>
          <a:xfrm>
            <a:off x="304800" y="1717357"/>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Volume of a Pyramid</a:t>
            </a:r>
          </a:p>
        </p:txBody>
      </p:sp>
      <mc:AlternateContent xmlns:mc="http://schemas.openxmlformats.org/markup-compatibility/2006" xmlns:a14="http://schemas.microsoft.com/office/drawing/2010/main">
        <mc:Choice Requires="a14">
          <p:sp>
            <p:nvSpPr>
              <p:cNvPr id="5" name="TextBox 4"/>
              <p:cNvSpPr txBox="1"/>
              <p:nvPr/>
            </p:nvSpPr>
            <p:spPr>
              <a:xfrm>
                <a:off x="304800" y="2413000"/>
                <a:ext cx="11582400" cy="16278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𝑉</m:t>
                      </m:r>
                      <m:r>
                        <a:rPr lang="en-US" sz="3467" i="1">
                          <a:latin typeface="Cambria Math"/>
                        </a:rPr>
                        <m:t>=</m:t>
                      </m:r>
                      <m:f>
                        <m:fPr>
                          <m:ctrlPr>
                            <a:rPr lang="en-US" sz="3467" i="1">
                              <a:latin typeface="Cambria Math" panose="02040503050406030204" pitchFamily="18" charset="0"/>
                            </a:rPr>
                          </m:ctrlPr>
                        </m:fPr>
                        <m:num>
                          <m:r>
                            <a:rPr lang="en-US" sz="3467" i="1">
                              <a:latin typeface="Cambria Math"/>
                            </a:rPr>
                            <m:t>1</m:t>
                          </m:r>
                        </m:num>
                        <m:den>
                          <m:r>
                            <a:rPr lang="en-US" sz="3467" i="1">
                              <a:latin typeface="Cambria Math"/>
                            </a:rPr>
                            <m:t>3</m:t>
                          </m:r>
                        </m:den>
                      </m:f>
                      <m:r>
                        <a:rPr lang="en-US" sz="3467" i="1">
                          <a:latin typeface="Cambria Math"/>
                        </a:rPr>
                        <m:t>𝐵h</m:t>
                      </m:r>
                    </m:oMath>
                  </m:oMathPara>
                </a14:m>
                <a:endParaRPr lang="en-US" sz="3467" dirty="0"/>
              </a:p>
              <a:p>
                <a:r>
                  <a:rPr lang="en-US" sz="3467" dirty="0"/>
                  <a:t>Where B = base area, h = height of pyramid</a:t>
                </a:r>
              </a:p>
            </p:txBody>
          </p:sp>
        </mc:Choice>
        <mc:Fallback xmlns="">
          <p:sp>
            <p:nvSpPr>
              <p:cNvPr id="5" name="TextBox 4"/>
              <p:cNvSpPr txBox="1">
                <a:spLocks noRot="1" noChangeAspect="1" noMove="1" noResize="1" noEditPoints="1" noAdjustHandles="1" noChangeArrowheads="1" noChangeShapeType="1" noTextEdit="1"/>
              </p:cNvSpPr>
              <p:nvPr/>
            </p:nvSpPr>
            <p:spPr>
              <a:xfrm>
                <a:off x="304800" y="2413000"/>
                <a:ext cx="11582400" cy="1627818"/>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279400" y="4155757"/>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Volume of a Cone</a:t>
            </a:r>
          </a:p>
        </p:txBody>
      </p:sp>
      <mc:AlternateContent xmlns:mc="http://schemas.openxmlformats.org/markup-compatibility/2006" xmlns:a14="http://schemas.microsoft.com/office/drawing/2010/main">
        <mc:Choice Requires="a14">
          <p:sp>
            <p:nvSpPr>
              <p:cNvPr id="7" name="TextBox 6"/>
              <p:cNvSpPr txBox="1"/>
              <p:nvPr/>
            </p:nvSpPr>
            <p:spPr>
              <a:xfrm>
                <a:off x="279400" y="4851400"/>
                <a:ext cx="11582400" cy="16278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𝑉</m:t>
                      </m:r>
                      <m:r>
                        <a:rPr lang="en-US" sz="3467" i="1">
                          <a:latin typeface="Cambria Math"/>
                        </a:rPr>
                        <m:t>=</m:t>
                      </m:r>
                      <m:f>
                        <m:fPr>
                          <m:ctrlPr>
                            <a:rPr lang="en-US" sz="3467" i="1">
                              <a:latin typeface="Cambria Math" panose="02040503050406030204" pitchFamily="18" charset="0"/>
                            </a:rPr>
                          </m:ctrlPr>
                        </m:fPr>
                        <m:num>
                          <m:r>
                            <a:rPr lang="en-US" sz="3467" i="1">
                              <a:latin typeface="Cambria Math"/>
                            </a:rPr>
                            <m:t>1</m:t>
                          </m:r>
                        </m:num>
                        <m:den>
                          <m:r>
                            <a:rPr lang="en-US" sz="3467" i="1">
                              <a:latin typeface="Cambria Math"/>
                            </a:rPr>
                            <m:t>3</m:t>
                          </m:r>
                        </m:den>
                      </m:f>
                      <m:r>
                        <a:rPr lang="en-US" sz="3467" i="1">
                          <a:latin typeface="Cambria Math"/>
                        </a:rPr>
                        <m:t>𝜋</m:t>
                      </m:r>
                      <m:sSup>
                        <m:sSupPr>
                          <m:ctrlPr>
                            <a:rPr lang="en-US" sz="3467" i="1">
                              <a:latin typeface="Cambria Math" panose="02040503050406030204" pitchFamily="18" charset="0"/>
                            </a:rPr>
                          </m:ctrlPr>
                        </m:sSupPr>
                        <m:e>
                          <m:r>
                            <a:rPr lang="en-US" sz="3467" i="1">
                              <a:latin typeface="Cambria Math"/>
                            </a:rPr>
                            <m:t>𝑟</m:t>
                          </m:r>
                        </m:e>
                        <m:sup>
                          <m:r>
                            <a:rPr lang="en-US" sz="3467" i="1">
                              <a:latin typeface="Cambria Math"/>
                            </a:rPr>
                            <m:t>2</m:t>
                          </m:r>
                        </m:sup>
                      </m:sSup>
                      <m:r>
                        <a:rPr lang="en-US" sz="3467" i="1">
                          <a:latin typeface="Cambria Math"/>
                        </a:rPr>
                        <m:t>h</m:t>
                      </m:r>
                    </m:oMath>
                  </m:oMathPara>
                </a14:m>
                <a:endParaRPr lang="en-US" sz="3467" dirty="0"/>
              </a:p>
              <a:p>
                <a:r>
                  <a:rPr lang="en-US" sz="3467" dirty="0"/>
                  <a:t>Where r = radius, h = height of cone</a:t>
                </a:r>
              </a:p>
            </p:txBody>
          </p:sp>
        </mc:Choice>
        <mc:Fallback xmlns="">
          <p:sp>
            <p:nvSpPr>
              <p:cNvPr id="7" name="TextBox 6"/>
              <p:cNvSpPr txBox="1">
                <a:spLocks noRot="1" noChangeAspect="1" noMove="1" noResize="1" noEditPoints="1" noAdjustHandles="1" noChangeArrowheads="1" noChangeShapeType="1" noTextEdit="1"/>
              </p:cNvSpPr>
              <p:nvPr/>
            </p:nvSpPr>
            <p:spPr>
              <a:xfrm>
                <a:off x="279400" y="4851400"/>
                <a:ext cx="11582400" cy="1627818"/>
              </a:xfrm>
              <a:prstGeom prst="rect">
                <a:avLst/>
              </a:prstGeom>
              <a:blipFill>
                <a:blip r:embed="rId4"/>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7574" y="714123"/>
            <a:ext cx="4158172" cy="270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3405" y="4071917"/>
            <a:ext cx="4724315" cy="27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Autofit/>
          </a:bodyPr>
          <a:lstStyle/>
          <a:p>
            <a:r>
              <a:rPr lang="en-US" sz="4400" dirty="0"/>
              <a:t>12.5 Volume of Pyramids and Cones (12.3, 12.4)</a:t>
            </a:r>
          </a:p>
        </p:txBody>
      </p:sp>
      <p:sp>
        <p:nvSpPr>
          <p:cNvPr id="3" name="Content Placeholder 2"/>
          <p:cNvSpPr>
            <a:spLocks noGrp="1"/>
          </p:cNvSpPr>
          <p:nvPr>
            <p:ph idx="1"/>
          </p:nvPr>
        </p:nvSpPr>
        <p:spPr>
          <a:xfrm>
            <a:off x="304800" y="1676400"/>
            <a:ext cx="11480800" cy="4876800"/>
          </a:xfrm>
        </p:spPr>
        <p:txBody>
          <a:bodyPr>
            <a:normAutofit/>
          </a:bodyPr>
          <a:lstStyle/>
          <a:p>
            <a:r>
              <a:rPr lang="en-US" dirty="0"/>
              <a:t>Find the volume.</a:t>
            </a:r>
          </a:p>
          <a:p>
            <a:endParaRPr lang="en-US" dirty="0"/>
          </a:p>
          <a:p>
            <a:endParaRPr lang="en-US" dirty="0"/>
          </a:p>
          <a:p>
            <a:endParaRPr lang="en-US" dirty="0"/>
          </a:p>
          <a:p>
            <a:endParaRPr lang="en-US" dirty="0"/>
          </a:p>
          <a:p>
            <a:endParaRPr lang="en-US" dirty="0"/>
          </a:p>
          <a:p>
            <a:endParaRPr lang="en-US" dirty="0"/>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108200"/>
            <a:ext cx="372615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8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Autofit/>
          </a:bodyPr>
          <a:lstStyle/>
          <a:p>
            <a:r>
              <a:rPr lang="en-US" sz="4400" dirty="0"/>
              <a:t>12.5 Volume of Pyramids and Cones (12.3, 12.4)</a:t>
            </a:r>
          </a:p>
        </p:txBody>
      </p:sp>
      <p:sp>
        <p:nvSpPr>
          <p:cNvPr id="3" name="Content Placeholder 2"/>
          <p:cNvSpPr>
            <a:spLocks noGrp="1"/>
          </p:cNvSpPr>
          <p:nvPr>
            <p:ph idx="1"/>
          </p:nvPr>
        </p:nvSpPr>
        <p:spPr>
          <a:xfrm>
            <a:off x="304800" y="1676400"/>
            <a:ext cx="11480800" cy="4876800"/>
          </a:xfrm>
        </p:spPr>
        <p:txBody>
          <a:bodyPr>
            <a:normAutofit/>
          </a:bodyPr>
          <a:lstStyle/>
          <a:p>
            <a:r>
              <a:rPr lang="en-US" dirty="0"/>
              <a:t>Find the volume.</a:t>
            </a:r>
          </a:p>
          <a:p>
            <a:endParaRPr lang="en-US" dirty="0"/>
          </a:p>
          <a:p>
            <a:endParaRPr lang="en-US" dirty="0"/>
          </a:p>
          <a:p>
            <a:endParaRPr lang="en-US" dirty="0"/>
          </a:p>
          <a:p>
            <a:endParaRPr lang="en-US" dirty="0"/>
          </a:p>
          <a:p>
            <a:endParaRPr lang="en-US" dirty="0"/>
          </a:p>
          <a:p>
            <a:endParaRPr lang="en-US" dirty="0"/>
          </a:p>
        </p:txBody>
      </p:sp>
      <p:pic>
        <p:nvPicPr>
          <p:cNvPr id="717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1872" y="1600201"/>
            <a:ext cx="5842000" cy="333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8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rmAutofit fontScale="90000"/>
          </a:bodyPr>
          <a:lstStyle/>
          <a:p>
            <a:r>
              <a:rPr lang="en-US"/>
              <a:t>12.1 Explore Solids</a:t>
            </a:r>
            <a:endParaRPr lang="en-US" dirty="0"/>
          </a:p>
        </p:txBody>
      </p:sp>
      <p:sp>
        <p:nvSpPr>
          <p:cNvPr id="3" name="Content Placeholder 2"/>
          <p:cNvSpPr>
            <a:spLocks noGrp="1"/>
          </p:cNvSpPr>
          <p:nvPr>
            <p:ph idx="1"/>
          </p:nvPr>
        </p:nvSpPr>
        <p:spPr/>
        <p:txBody>
          <a:bodyPr>
            <a:normAutofit lnSpcReduction="10000"/>
          </a:bodyPr>
          <a:lstStyle/>
          <a:p>
            <a:r>
              <a:rPr lang="en-US"/>
              <a:t>Polyhedron</a:t>
            </a:r>
          </a:p>
          <a:p>
            <a:pPr lvl="1"/>
            <a:r>
              <a:rPr lang="en-US"/>
              <a:t>Solid with polygonal sides</a:t>
            </a:r>
          </a:p>
          <a:p>
            <a:pPr lvl="1"/>
            <a:r>
              <a:rPr lang="en-US"/>
              <a:t>Flat sides</a:t>
            </a:r>
          </a:p>
          <a:p>
            <a:r>
              <a:rPr lang="en-US"/>
              <a:t>Face</a:t>
            </a:r>
          </a:p>
          <a:p>
            <a:pPr lvl="1"/>
            <a:r>
              <a:rPr lang="en-US"/>
              <a:t>Side</a:t>
            </a:r>
          </a:p>
          <a:p>
            <a:r>
              <a:rPr lang="en-US"/>
              <a:t>Edge</a:t>
            </a:r>
          </a:p>
          <a:p>
            <a:pPr lvl="1"/>
            <a:r>
              <a:rPr lang="en-US"/>
              <a:t>Line segment</a:t>
            </a:r>
          </a:p>
          <a:p>
            <a:r>
              <a:rPr lang="en-US"/>
              <a:t>Vertex</a:t>
            </a:r>
          </a:p>
          <a:p>
            <a:pPr lvl="1"/>
            <a:r>
              <a:rPr lang="en-US"/>
              <a:t>Corner</a:t>
            </a:r>
            <a:endParaRPr lang="en-US"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418" y="1803400"/>
            <a:ext cx="7652084" cy="4749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4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C986C8-98D3-45FF-A593-130101B2F2D6}"/>
              </a:ext>
            </a:extLst>
          </p:cNvPr>
          <p:cNvSpPr>
            <a:spLocks noGrp="1"/>
          </p:cNvSpPr>
          <p:nvPr>
            <p:ph idx="1"/>
          </p:nvPr>
        </p:nvSpPr>
        <p:spPr/>
        <p:txBody>
          <a:bodyPr/>
          <a:lstStyle/>
          <a:p>
            <a:r>
              <a:rPr lang="en-US" dirty="0"/>
              <a:t>Find the volume of the composite solid.</a:t>
            </a:r>
          </a:p>
        </p:txBody>
      </p:sp>
      <p:sp>
        <p:nvSpPr>
          <p:cNvPr id="3" name="Title 2">
            <a:extLst>
              <a:ext uri="{FF2B5EF4-FFF2-40B4-BE49-F238E27FC236}">
                <a16:creationId xmlns:a16="http://schemas.microsoft.com/office/drawing/2014/main" id="{93B1C637-48F4-4B6C-A2B2-9855197CA34E}"/>
              </a:ext>
            </a:extLst>
          </p:cNvPr>
          <p:cNvSpPr>
            <a:spLocks noGrp="1"/>
          </p:cNvSpPr>
          <p:nvPr>
            <p:ph type="title"/>
          </p:nvPr>
        </p:nvSpPr>
        <p:spPr/>
        <p:txBody>
          <a:bodyPr>
            <a:noAutofit/>
          </a:bodyPr>
          <a:lstStyle/>
          <a:p>
            <a:r>
              <a:rPr lang="en-US" sz="4400" dirty="0"/>
              <a:t>12.5 Volume of Pyramids and Cones (12.3, 12.4)</a:t>
            </a:r>
          </a:p>
        </p:txBody>
      </p:sp>
      <p:pic>
        <p:nvPicPr>
          <p:cNvPr id="4" name="Picture 3">
            <a:extLst>
              <a:ext uri="{FF2B5EF4-FFF2-40B4-BE49-F238E27FC236}">
                <a16:creationId xmlns:a16="http://schemas.microsoft.com/office/drawing/2014/main" id="{2B0F0A10-1F4C-4ED6-949A-16A451102E77}"/>
              </a:ext>
            </a:extLst>
          </p:cNvPr>
          <p:cNvPicPr>
            <a:picLocks noChangeAspect="1"/>
          </p:cNvPicPr>
          <p:nvPr/>
        </p:nvPicPr>
        <p:blipFill>
          <a:blip r:embed="rId3">
            <a:lum contrast="20000"/>
          </a:blip>
          <a:stretch>
            <a:fillRect/>
          </a:stretch>
        </p:blipFill>
        <p:spPr>
          <a:xfrm>
            <a:off x="8305800" y="1219200"/>
            <a:ext cx="3886200" cy="3891523"/>
          </a:xfrm>
          <a:prstGeom prst="rect">
            <a:avLst/>
          </a:prstGeom>
        </p:spPr>
      </p:pic>
    </p:spTree>
    <p:extLst>
      <p:ext uri="{BB962C8B-B14F-4D97-AF65-F5344CB8AC3E}">
        <p14:creationId xmlns:p14="http://schemas.microsoft.com/office/powerpoint/2010/main" val="130856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E197-6874-4B90-8225-0B6F7DE601A2}"/>
              </a:ext>
            </a:extLst>
          </p:cNvPr>
          <p:cNvSpPr>
            <a:spLocks noGrp="1"/>
          </p:cNvSpPr>
          <p:nvPr>
            <p:ph type="title"/>
          </p:nvPr>
        </p:nvSpPr>
        <p:spPr/>
        <p:txBody>
          <a:bodyPr>
            <a:normAutofit fontScale="90000"/>
          </a:bodyPr>
          <a:lstStyle/>
          <a:p>
            <a:r>
              <a:rPr lang="en-US" sz="5400" dirty="0"/>
              <a:t>12.6 Surface Area and Volume of Spheres (12.5)</a:t>
            </a:r>
            <a:endParaRPr lang="en-US" dirty="0"/>
          </a:p>
        </p:txBody>
      </p:sp>
      <p:sp>
        <p:nvSpPr>
          <p:cNvPr id="3" name="Text Placeholder 2">
            <a:extLst>
              <a:ext uri="{FF2B5EF4-FFF2-40B4-BE49-F238E27FC236}">
                <a16:creationId xmlns:a16="http://schemas.microsoft.com/office/drawing/2014/main" id="{DA84851E-1A71-4582-9B3F-71BF0287F4ED}"/>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find the surface area of spheres.</a:t>
            </a:r>
          </a:p>
          <a:p>
            <a:pPr marL="457200" indent="-457200">
              <a:buFont typeface="Arial" panose="020B0604020202020204" pitchFamily="34" charset="0"/>
              <a:buChar char="•"/>
            </a:pPr>
            <a:r>
              <a:rPr lang="en-US" dirty="0"/>
              <a:t>I can find the volume of spheres.</a:t>
            </a:r>
          </a:p>
          <a:p>
            <a:pPr marL="457200" indent="-457200">
              <a:buFont typeface="Arial" panose="020B0604020202020204" pitchFamily="34" charset="0"/>
              <a:buChar char="•"/>
            </a:pPr>
            <a:r>
              <a:rPr lang="en-US" dirty="0"/>
              <a:t>I can find the volumes of composite solids.</a:t>
            </a:r>
          </a:p>
        </p:txBody>
      </p:sp>
    </p:spTree>
    <p:extLst>
      <p:ext uri="{BB962C8B-B14F-4D97-AF65-F5344CB8AC3E}">
        <p14:creationId xmlns:p14="http://schemas.microsoft.com/office/powerpoint/2010/main" val="2125419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sz="half" idx="1"/>
          </p:nvPr>
        </p:nvSpPr>
        <p:spPr/>
        <p:txBody>
          <a:bodyPr>
            <a:normAutofit fontScale="92500" lnSpcReduction="20000"/>
          </a:bodyPr>
          <a:lstStyle/>
          <a:p>
            <a:pPr marL="0" indent="0">
              <a:buNone/>
            </a:pPr>
            <a:r>
              <a:rPr lang="en-US" dirty="0"/>
              <a:t>Terms</a:t>
            </a:r>
          </a:p>
          <a:p>
            <a:r>
              <a:rPr lang="en-US" b="1" dirty="0"/>
              <a:t>Sphere</a:t>
            </a:r>
            <a:r>
              <a:rPr lang="en-US" dirty="0"/>
              <a:t> </a:t>
            </a:r>
            <a:r>
              <a:rPr lang="en-US" dirty="0">
                <a:sym typeface="Wingdings" pitchFamily="2" charset="2"/>
              </a:rPr>
              <a:t></a:t>
            </a:r>
            <a:r>
              <a:rPr lang="en-US" dirty="0"/>
              <a:t> all points equidistant from center</a:t>
            </a:r>
          </a:p>
          <a:p>
            <a:r>
              <a:rPr lang="en-US" b="1" dirty="0"/>
              <a:t>Radius</a:t>
            </a:r>
            <a:r>
              <a:rPr lang="en-US" dirty="0"/>
              <a:t> </a:t>
            </a:r>
            <a:r>
              <a:rPr lang="en-US" dirty="0">
                <a:sym typeface="Wingdings" pitchFamily="2" charset="2"/>
              </a:rPr>
              <a:t></a:t>
            </a:r>
            <a:r>
              <a:rPr lang="en-US" dirty="0"/>
              <a:t> segment from center to surface</a:t>
            </a:r>
          </a:p>
          <a:p>
            <a:r>
              <a:rPr lang="en-US" b="1" dirty="0"/>
              <a:t>Chord</a:t>
            </a:r>
            <a:r>
              <a:rPr lang="en-US" dirty="0"/>
              <a:t> </a:t>
            </a:r>
            <a:r>
              <a:rPr lang="en-US" dirty="0">
                <a:sym typeface="Wingdings" pitchFamily="2" charset="2"/>
              </a:rPr>
              <a:t></a:t>
            </a:r>
            <a:r>
              <a:rPr lang="en-US" dirty="0"/>
              <a:t> segment that connects two points on the sphere</a:t>
            </a:r>
          </a:p>
          <a:p>
            <a:r>
              <a:rPr lang="en-US" b="1" dirty="0"/>
              <a:t>Diameter</a:t>
            </a:r>
            <a:r>
              <a:rPr lang="en-US" dirty="0"/>
              <a:t> </a:t>
            </a:r>
            <a:r>
              <a:rPr lang="en-US" dirty="0">
                <a:sym typeface="Wingdings" pitchFamily="2" charset="2"/>
              </a:rPr>
              <a:t></a:t>
            </a:r>
            <a:r>
              <a:rPr lang="en-US" dirty="0"/>
              <a:t> chord contains the center of the sphere</a:t>
            </a:r>
          </a:p>
          <a:p>
            <a:r>
              <a:rPr lang="en-US" b="1" dirty="0"/>
              <a:t>Tangent</a:t>
            </a:r>
            <a:r>
              <a:rPr lang="en-US" dirty="0"/>
              <a:t> </a:t>
            </a:r>
            <a:r>
              <a:rPr lang="en-US" dirty="0">
                <a:sym typeface="Wingdings" pitchFamily="2" charset="2"/>
              </a:rPr>
              <a:t></a:t>
            </a:r>
            <a:r>
              <a:rPr lang="en-US" dirty="0"/>
              <a:t> line that intersects the sphere in exactly one place </a:t>
            </a:r>
          </a:p>
        </p:txBody>
      </p:sp>
      <p:sp>
        <p:nvSpPr>
          <p:cNvPr id="4" name="Content Placeholder 3">
            <a:extLst>
              <a:ext uri="{FF2B5EF4-FFF2-40B4-BE49-F238E27FC236}">
                <a16:creationId xmlns:a16="http://schemas.microsoft.com/office/drawing/2014/main" id="{7CC2DC91-2DA8-4D25-8C69-B4BA94342FC0}"/>
              </a:ext>
            </a:extLst>
          </p:cNvPr>
          <p:cNvSpPr>
            <a:spLocks noGrp="1"/>
          </p:cNvSpPr>
          <p:nvPr>
            <p:ph sz="half" idx="2"/>
          </p:nvPr>
        </p:nvSpPr>
        <p:spPr/>
        <p:txBody>
          <a:bodyPr/>
          <a:lstStyle/>
          <a:p>
            <a:endParaRPr lang="en-US"/>
          </a:p>
        </p:txBody>
      </p:sp>
      <p:sp>
        <p:nvSpPr>
          <p:cNvPr id="33794" name="Rectangle 2"/>
          <p:cNvSpPr>
            <a:spLocks noGrp="1" noChangeArrowheads="1"/>
          </p:cNvSpPr>
          <p:nvPr>
            <p:ph type="title"/>
          </p:nvPr>
        </p:nvSpPr>
        <p:spPr/>
        <p:txBody>
          <a:bodyPr>
            <a:noAutofit/>
          </a:bodyPr>
          <a:lstStyle/>
          <a:p>
            <a:r>
              <a:rPr lang="en-US" sz="4000" dirty="0"/>
              <a:t>12.6 Surface Area and Volume of Spheres (12.5)</a:t>
            </a:r>
          </a:p>
        </p:txBody>
      </p:sp>
      <p:pic>
        <p:nvPicPr>
          <p:cNvPr id="33796" name="Picture 4" descr="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62200"/>
            <a:ext cx="46736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Line 6"/>
          <p:cNvSpPr>
            <a:spLocks noChangeShapeType="1"/>
          </p:cNvSpPr>
          <p:nvPr/>
        </p:nvSpPr>
        <p:spPr bwMode="auto">
          <a:xfrm>
            <a:off x="9347200" y="4445000"/>
            <a:ext cx="14224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66567" name="Line 7"/>
          <p:cNvSpPr>
            <a:spLocks noChangeShapeType="1"/>
          </p:cNvSpPr>
          <p:nvPr/>
        </p:nvSpPr>
        <p:spPr bwMode="auto">
          <a:xfrm>
            <a:off x="8128000" y="5054600"/>
            <a:ext cx="2133600" cy="54508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66569" name="Line 9"/>
          <p:cNvSpPr>
            <a:spLocks noChangeShapeType="1"/>
          </p:cNvSpPr>
          <p:nvPr/>
        </p:nvSpPr>
        <p:spPr bwMode="auto">
          <a:xfrm flipV="1">
            <a:off x="7112000" y="2316576"/>
            <a:ext cx="3048000" cy="141722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200"/>
          </a:p>
        </p:txBody>
      </p:sp>
    </p:spTree>
    <p:extLst>
      <p:ext uri="{BB962C8B-B14F-4D97-AF65-F5344CB8AC3E}">
        <p14:creationId xmlns:p14="http://schemas.microsoft.com/office/powerpoint/2010/main" val="369959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26" presetClass="entr" presetSubtype="0" fill="hold" grpId="0" nodeType="afterEffect">
                                  <p:stCondLst>
                                    <p:cond delay="0"/>
                                  </p:stCondLst>
                                  <p:childTnLst>
                                    <p:set>
                                      <p:cBhvr>
                                        <p:cTn id="17" dur="1" fill="hold">
                                          <p:stCondLst>
                                            <p:cond delay="0"/>
                                          </p:stCondLst>
                                        </p:cTn>
                                        <p:tgtEl>
                                          <p:spTgt spid="66566"/>
                                        </p:tgtEl>
                                        <p:attrNameLst>
                                          <p:attrName>style.visibility</p:attrName>
                                        </p:attrNameLst>
                                      </p:cBhvr>
                                      <p:to>
                                        <p:strVal val="visible"/>
                                      </p:to>
                                    </p:set>
                                    <p:animEffect transition="in" filter="wipe(down)">
                                      <p:cBhvr>
                                        <p:cTn id="18" dur="580">
                                          <p:stCondLst>
                                            <p:cond delay="0"/>
                                          </p:stCondLst>
                                        </p:cTn>
                                        <p:tgtEl>
                                          <p:spTgt spid="66566"/>
                                        </p:tgtEl>
                                      </p:cBhvr>
                                    </p:animEffect>
                                    <p:anim calcmode="lin" valueType="num">
                                      <p:cBhvr>
                                        <p:cTn id="19" dur="1822" tmFilter="0,0; 0.14,0.36; 0.43,0.73; 0.71,0.91; 1.0,1.0">
                                          <p:stCondLst>
                                            <p:cond delay="0"/>
                                          </p:stCondLst>
                                        </p:cTn>
                                        <p:tgtEl>
                                          <p:spTgt spid="6656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656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656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656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6566"/>
                                        </p:tgtEl>
                                        <p:attrNameLst>
                                          <p:attrName>ppt_y</p:attrName>
                                        </p:attrNameLst>
                                      </p:cBhvr>
                                      <p:tavLst>
                                        <p:tav tm="0" fmla="#ppt_y-sin(pi*$)/81">
                                          <p:val>
                                            <p:fltVal val="0"/>
                                          </p:val>
                                        </p:tav>
                                        <p:tav tm="100000">
                                          <p:val>
                                            <p:fltVal val="1"/>
                                          </p:val>
                                        </p:tav>
                                      </p:tavLst>
                                    </p:anim>
                                    <p:animScale>
                                      <p:cBhvr>
                                        <p:cTn id="24" dur="26">
                                          <p:stCondLst>
                                            <p:cond delay="650"/>
                                          </p:stCondLst>
                                        </p:cTn>
                                        <p:tgtEl>
                                          <p:spTgt spid="66566"/>
                                        </p:tgtEl>
                                      </p:cBhvr>
                                      <p:to x="100000" y="60000"/>
                                    </p:animScale>
                                    <p:animScale>
                                      <p:cBhvr>
                                        <p:cTn id="25" dur="166" decel="50000">
                                          <p:stCondLst>
                                            <p:cond delay="676"/>
                                          </p:stCondLst>
                                        </p:cTn>
                                        <p:tgtEl>
                                          <p:spTgt spid="66566"/>
                                        </p:tgtEl>
                                      </p:cBhvr>
                                      <p:to x="100000" y="100000"/>
                                    </p:animScale>
                                    <p:animScale>
                                      <p:cBhvr>
                                        <p:cTn id="26" dur="26">
                                          <p:stCondLst>
                                            <p:cond delay="1312"/>
                                          </p:stCondLst>
                                        </p:cTn>
                                        <p:tgtEl>
                                          <p:spTgt spid="66566"/>
                                        </p:tgtEl>
                                      </p:cBhvr>
                                      <p:to x="100000" y="80000"/>
                                    </p:animScale>
                                    <p:animScale>
                                      <p:cBhvr>
                                        <p:cTn id="27" dur="166" decel="50000">
                                          <p:stCondLst>
                                            <p:cond delay="1338"/>
                                          </p:stCondLst>
                                        </p:cTn>
                                        <p:tgtEl>
                                          <p:spTgt spid="66566"/>
                                        </p:tgtEl>
                                      </p:cBhvr>
                                      <p:to x="100000" y="100000"/>
                                    </p:animScale>
                                    <p:animScale>
                                      <p:cBhvr>
                                        <p:cTn id="28" dur="26">
                                          <p:stCondLst>
                                            <p:cond delay="1642"/>
                                          </p:stCondLst>
                                        </p:cTn>
                                        <p:tgtEl>
                                          <p:spTgt spid="66566"/>
                                        </p:tgtEl>
                                      </p:cBhvr>
                                      <p:to x="100000" y="90000"/>
                                    </p:animScale>
                                    <p:animScale>
                                      <p:cBhvr>
                                        <p:cTn id="29" dur="166" decel="50000">
                                          <p:stCondLst>
                                            <p:cond delay="1668"/>
                                          </p:stCondLst>
                                        </p:cTn>
                                        <p:tgtEl>
                                          <p:spTgt spid="66566"/>
                                        </p:tgtEl>
                                      </p:cBhvr>
                                      <p:to x="100000" y="100000"/>
                                    </p:animScale>
                                    <p:animScale>
                                      <p:cBhvr>
                                        <p:cTn id="30" dur="26">
                                          <p:stCondLst>
                                            <p:cond delay="1808"/>
                                          </p:stCondLst>
                                        </p:cTn>
                                        <p:tgtEl>
                                          <p:spTgt spid="66566"/>
                                        </p:tgtEl>
                                      </p:cBhvr>
                                      <p:to x="100000" y="95000"/>
                                    </p:animScale>
                                    <p:animScale>
                                      <p:cBhvr>
                                        <p:cTn id="31" dur="166" decel="50000">
                                          <p:stCondLst>
                                            <p:cond delay="1834"/>
                                          </p:stCondLst>
                                        </p:cTn>
                                        <p:tgtEl>
                                          <p:spTgt spid="66566"/>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6563">
                                            <p:txEl>
                                              <p:pRg st="3" end="3"/>
                                            </p:txEl>
                                          </p:spTgt>
                                        </p:tgtEl>
                                        <p:attrNameLst>
                                          <p:attrName>style.visibility</p:attrName>
                                        </p:attrNameLst>
                                      </p:cBhvr>
                                      <p:to>
                                        <p:strVal val="visible"/>
                                      </p:to>
                                    </p:set>
                                  </p:childTnLst>
                                </p:cTn>
                              </p:par>
                            </p:childTnLst>
                          </p:cTn>
                        </p:par>
                        <p:par>
                          <p:cTn id="36" fill="hold" nodeType="afterGroup">
                            <p:stCondLst>
                              <p:cond delay="0"/>
                            </p:stCondLst>
                            <p:childTnLst>
                              <p:par>
                                <p:cTn id="37" presetID="26" presetClass="entr" presetSubtype="0" fill="hold" grpId="0" nodeType="afterEffect">
                                  <p:stCondLst>
                                    <p:cond delay="0"/>
                                  </p:stCondLst>
                                  <p:childTnLst>
                                    <p:set>
                                      <p:cBhvr>
                                        <p:cTn id="38" dur="1" fill="hold">
                                          <p:stCondLst>
                                            <p:cond delay="0"/>
                                          </p:stCondLst>
                                        </p:cTn>
                                        <p:tgtEl>
                                          <p:spTgt spid="66567"/>
                                        </p:tgtEl>
                                        <p:attrNameLst>
                                          <p:attrName>style.visibility</p:attrName>
                                        </p:attrNameLst>
                                      </p:cBhvr>
                                      <p:to>
                                        <p:strVal val="visible"/>
                                      </p:to>
                                    </p:set>
                                    <p:animEffect transition="in" filter="wipe(down)">
                                      <p:cBhvr>
                                        <p:cTn id="39" dur="580">
                                          <p:stCondLst>
                                            <p:cond delay="0"/>
                                          </p:stCondLst>
                                        </p:cTn>
                                        <p:tgtEl>
                                          <p:spTgt spid="66567"/>
                                        </p:tgtEl>
                                      </p:cBhvr>
                                    </p:animEffect>
                                    <p:anim calcmode="lin" valueType="num">
                                      <p:cBhvr>
                                        <p:cTn id="40" dur="1822" tmFilter="0,0; 0.14,0.36; 0.43,0.73; 0.71,0.91; 1.0,1.0">
                                          <p:stCondLst>
                                            <p:cond delay="0"/>
                                          </p:stCondLst>
                                        </p:cTn>
                                        <p:tgtEl>
                                          <p:spTgt spid="6656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656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656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656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6567"/>
                                        </p:tgtEl>
                                        <p:attrNameLst>
                                          <p:attrName>ppt_y</p:attrName>
                                        </p:attrNameLst>
                                      </p:cBhvr>
                                      <p:tavLst>
                                        <p:tav tm="0" fmla="#ppt_y-sin(pi*$)/81">
                                          <p:val>
                                            <p:fltVal val="0"/>
                                          </p:val>
                                        </p:tav>
                                        <p:tav tm="100000">
                                          <p:val>
                                            <p:fltVal val="1"/>
                                          </p:val>
                                        </p:tav>
                                      </p:tavLst>
                                    </p:anim>
                                    <p:animScale>
                                      <p:cBhvr>
                                        <p:cTn id="45" dur="26">
                                          <p:stCondLst>
                                            <p:cond delay="650"/>
                                          </p:stCondLst>
                                        </p:cTn>
                                        <p:tgtEl>
                                          <p:spTgt spid="66567"/>
                                        </p:tgtEl>
                                      </p:cBhvr>
                                      <p:to x="100000" y="60000"/>
                                    </p:animScale>
                                    <p:animScale>
                                      <p:cBhvr>
                                        <p:cTn id="46" dur="166" decel="50000">
                                          <p:stCondLst>
                                            <p:cond delay="676"/>
                                          </p:stCondLst>
                                        </p:cTn>
                                        <p:tgtEl>
                                          <p:spTgt spid="66567"/>
                                        </p:tgtEl>
                                      </p:cBhvr>
                                      <p:to x="100000" y="100000"/>
                                    </p:animScale>
                                    <p:animScale>
                                      <p:cBhvr>
                                        <p:cTn id="47" dur="26">
                                          <p:stCondLst>
                                            <p:cond delay="1312"/>
                                          </p:stCondLst>
                                        </p:cTn>
                                        <p:tgtEl>
                                          <p:spTgt spid="66567"/>
                                        </p:tgtEl>
                                      </p:cBhvr>
                                      <p:to x="100000" y="80000"/>
                                    </p:animScale>
                                    <p:animScale>
                                      <p:cBhvr>
                                        <p:cTn id="48" dur="166" decel="50000">
                                          <p:stCondLst>
                                            <p:cond delay="1338"/>
                                          </p:stCondLst>
                                        </p:cTn>
                                        <p:tgtEl>
                                          <p:spTgt spid="66567"/>
                                        </p:tgtEl>
                                      </p:cBhvr>
                                      <p:to x="100000" y="100000"/>
                                    </p:animScale>
                                    <p:animScale>
                                      <p:cBhvr>
                                        <p:cTn id="49" dur="26">
                                          <p:stCondLst>
                                            <p:cond delay="1642"/>
                                          </p:stCondLst>
                                        </p:cTn>
                                        <p:tgtEl>
                                          <p:spTgt spid="66567"/>
                                        </p:tgtEl>
                                      </p:cBhvr>
                                      <p:to x="100000" y="90000"/>
                                    </p:animScale>
                                    <p:animScale>
                                      <p:cBhvr>
                                        <p:cTn id="50" dur="166" decel="50000">
                                          <p:stCondLst>
                                            <p:cond delay="1668"/>
                                          </p:stCondLst>
                                        </p:cTn>
                                        <p:tgtEl>
                                          <p:spTgt spid="66567"/>
                                        </p:tgtEl>
                                      </p:cBhvr>
                                      <p:to x="100000" y="100000"/>
                                    </p:animScale>
                                    <p:animScale>
                                      <p:cBhvr>
                                        <p:cTn id="51" dur="26">
                                          <p:stCondLst>
                                            <p:cond delay="1808"/>
                                          </p:stCondLst>
                                        </p:cTn>
                                        <p:tgtEl>
                                          <p:spTgt spid="66567"/>
                                        </p:tgtEl>
                                      </p:cBhvr>
                                      <p:to x="100000" y="95000"/>
                                    </p:animScale>
                                    <p:animScale>
                                      <p:cBhvr>
                                        <p:cTn id="52" dur="166" decel="50000">
                                          <p:stCondLst>
                                            <p:cond delay="1834"/>
                                          </p:stCondLst>
                                        </p:cTn>
                                        <p:tgtEl>
                                          <p:spTgt spid="66567"/>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563">
                                            <p:txEl>
                                              <p:pRg st="5" end="5"/>
                                            </p:txEl>
                                          </p:spTgt>
                                        </p:tgtEl>
                                        <p:attrNameLst>
                                          <p:attrName>style.visibility</p:attrName>
                                        </p:attrNameLst>
                                      </p:cBhvr>
                                      <p:to>
                                        <p:strVal val="visible"/>
                                      </p:to>
                                    </p:set>
                                  </p:childTnLst>
                                </p:cTn>
                              </p:par>
                            </p:childTnLst>
                          </p:cTn>
                        </p:par>
                        <p:par>
                          <p:cTn id="61" fill="hold" nodeType="afterGroup">
                            <p:stCondLst>
                              <p:cond delay="0"/>
                            </p:stCondLst>
                            <p:childTnLst>
                              <p:par>
                                <p:cTn id="62" presetID="26" presetClass="entr" presetSubtype="0" fill="hold" grpId="0" nodeType="afterEffect">
                                  <p:stCondLst>
                                    <p:cond delay="0"/>
                                  </p:stCondLst>
                                  <p:childTnLst>
                                    <p:set>
                                      <p:cBhvr>
                                        <p:cTn id="63" dur="1" fill="hold">
                                          <p:stCondLst>
                                            <p:cond delay="0"/>
                                          </p:stCondLst>
                                        </p:cTn>
                                        <p:tgtEl>
                                          <p:spTgt spid="66569"/>
                                        </p:tgtEl>
                                        <p:attrNameLst>
                                          <p:attrName>style.visibility</p:attrName>
                                        </p:attrNameLst>
                                      </p:cBhvr>
                                      <p:to>
                                        <p:strVal val="visible"/>
                                      </p:to>
                                    </p:set>
                                    <p:animEffect transition="in" filter="wipe(down)">
                                      <p:cBhvr>
                                        <p:cTn id="64" dur="580">
                                          <p:stCondLst>
                                            <p:cond delay="0"/>
                                          </p:stCondLst>
                                        </p:cTn>
                                        <p:tgtEl>
                                          <p:spTgt spid="66569"/>
                                        </p:tgtEl>
                                      </p:cBhvr>
                                    </p:animEffect>
                                    <p:anim calcmode="lin" valueType="num">
                                      <p:cBhvr>
                                        <p:cTn id="65" dur="1822" tmFilter="0,0; 0.14,0.36; 0.43,0.73; 0.71,0.91; 1.0,1.0">
                                          <p:stCondLst>
                                            <p:cond delay="0"/>
                                          </p:stCondLst>
                                        </p:cTn>
                                        <p:tgtEl>
                                          <p:spTgt spid="6656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656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656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656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6569"/>
                                        </p:tgtEl>
                                        <p:attrNameLst>
                                          <p:attrName>ppt_y</p:attrName>
                                        </p:attrNameLst>
                                      </p:cBhvr>
                                      <p:tavLst>
                                        <p:tav tm="0" fmla="#ppt_y-sin(pi*$)/81">
                                          <p:val>
                                            <p:fltVal val="0"/>
                                          </p:val>
                                        </p:tav>
                                        <p:tav tm="100000">
                                          <p:val>
                                            <p:fltVal val="1"/>
                                          </p:val>
                                        </p:tav>
                                      </p:tavLst>
                                    </p:anim>
                                    <p:animScale>
                                      <p:cBhvr>
                                        <p:cTn id="70" dur="26">
                                          <p:stCondLst>
                                            <p:cond delay="650"/>
                                          </p:stCondLst>
                                        </p:cTn>
                                        <p:tgtEl>
                                          <p:spTgt spid="66569"/>
                                        </p:tgtEl>
                                      </p:cBhvr>
                                      <p:to x="100000" y="60000"/>
                                    </p:animScale>
                                    <p:animScale>
                                      <p:cBhvr>
                                        <p:cTn id="71" dur="166" decel="50000">
                                          <p:stCondLst>
                                            <p:cond delay="676"/>
                                          </p:stCondLst>
                                        </p:cTn>
                                        <p:tgtEl>
                                          <p:spTgt spid="66569"/>
                                        </p:tgtEl>
                                      </p:cBhvr>
                                      <p:to x="100000" y="100000"/>
                                    </p:animScale>
                                    <p:animScale>
                                      <p:cBhvr>
                                        <p:cTn id="72" dur="26">
                                          <p:stCondLst>
                                            <p:cond delay="1312"/>
                                          </p:stCondLst>
                                        </p:cTn>
                                        <p:tgtEl>
                                          <p:spTgt spid="66569"/>
                                        </p:tgtEl>
                                      </p:cBhvr>
                                      <p:to x="100000" y="80000"/>
                                    </p:animScale>
                                    <p:animScale>
                                      <p:cBhvr>
                                        <p:cTn id="73" dur="166" decel="50000">
                                          <p:stCondLst>
                                            <p:cond delay="1338"/>
                                          </p:stCondLst>
                                        </p:cTn>
                                        <p:tgtEl>
                                          <p:spTgt spid="66569"/>
                                        </p:tgtEl>
                                      </p:cBhvr>
                                      <p:to x="100000" y="100000"/>
                                    </p:animScale>
                                    <p:animScale>
                                      <p:cBhvr>
                                        <p:cTn id="74" dur="26">
                                          <p:stCondLst>
                                            <p:cond delay="1642"/>
                                          </p:stCondLst>
                                        </p:cTn>
                                        <p:tgtEl>
                                          <p:spTgt spid="66569"/>
                                        </p:tgtEl>
                                      </p:cBhvr>
                                      <p:to x="100000" y="90000"/>
                                    </p:animScale>
                                    <p:animScale>
                                      <p:cBhvr>
                                        <p:cTn id="75" dur="166" decel="50000">
                                          <p:stCondLst>
                                            <p:cond delay="1668"/>
                                          </p:stCondLst>
                                        </p:cTn>
                                        <p:tgtEl>
                                          <p:spTgt spid="66569"/>
                                        </p:tgtEl>
                                      </p:cBhvr>
                                      <p:to x="100000" y="100000"/>
                                    </p:animScale>
                                    <p:animScale>
                                      <p:cBhvr>
                                        <p:cTn id="76" dur="26">
                                          <p:stCondLst>
                                            <p:cond delay="1808"/>
                                          </p:stCondLst>
                                        </p:cTn>
                                        <p:tgtEl>
                                          <p:spTgt spid="66569"/>
                                        </p:tgtEl>
                                      </p:cBhvr>
                                      <p:to x="100000" y="95000"/>
                                    </p:animScale>
                                    <p:animScale>
                                      <p:cBhvr>
                                        <p:cTn id="77" dur="166" decel="50000">
                                          <p:stCondLst>
                                            <p:cond delay="1834"/>
                                          </p:stCondLst>
                                        </p:cTn>
                                        <p:tgtEl>
                                          <p:spTgt spid="665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6" grpId="0" animBg="1"/>
      <p:bldP spid="66567" grpId="0" animBg="1"/>
      <p:bldP spid="665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7" descr="sphere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961404"/>
            <a:ext cx="5929898" cy="4743919"/>
          </a:xfrm>
        </p:spPr>
      </p:pic>
      <p:sp>
        <p:nvSpPr>
          <p:cNvPr id="68611" name="Rectangle 3"/>
          <p:cNvSpPr>
            <a:spLocks noGrp="1" noChangeArrowheads="1"/>
          </p:cNvSpPr>
          <p:nvPr>
            <p:ph sz="half" idx="2"/>
          </p:nvPr>
        </p:nvSpPr>
        <p:spPr/>
        <p:txBody>
          <a:bodyPr>
            <a:normAutofit fontScale="85000" lnSpcReduction="10000"/>
          </a:bodyPr>
          <a:lstStyle/>
          <a:p>
            <a:r>
              <a:rPr lang="en-US" dirty="0"/>
              <a:t>Intersections of plane and sphere</a:t>
            </a:r>
          </a:p>
          <a:p>
            <a:pPr lvl="1"/>
            <a:r>
              <a:rPr lang="en-US" b="1" dirty="0"/>
              <a:t>Point</a:t>
            </a:r>
            <a:r>
              <a:rPr lang="en-US" dirty="0"/>
              <a:t> </a:t>
            </a:r>
            <a:r>
              <a:rPr lang="en-US" dirty="0">
                <a:sym typeface="Wingdings" pitchFamily="2" charset="2"/>
              </a:rPr>
              <a:t></a:t>
            </a:r>
            <a:r>
              <a:rPr lang="en-US" dirty="0"/>
              <a:t> plane tangent to sphere</a:t>
            </a:r>
          </a:p>
          <a:p>
            <a:pPr lvl="1"/>
            <a:r>
              <a:rPr lang="en-US" b="1" dirty="0"/>
              <a:t>Circle</a:t>
            </a:r>
            <a:r>
              <a:rPr lang="en-US" dirty="0"/>
              <a:t> </a:t>
            </a:r>
            <a:r>
              <a:rPr lang="en-US" dirty="0">
                <a:sym typeface="Wingdings" pitchFamily="2" charset="2"/>
              </a:rPr>
              <a:t></a:t>
            </a:r>
            <a:r>
              <a:rPr lang="en-US" dirty="0"/>
              <a:t> plane not tangent to sphere</a:t>
            </a:r>
          </a:p>
          <a:p>
            <a:pPr lvl="1"/>
            <a:r>
              <a:rPr lang="en-US" b="1" dirty="0"/>
              <a:t>Great Circle </a:t>
            </a:r>
            <a:r>
              <a:rPr lang="en-US" dirty="0">
                <a:sym typeface="Wingdings" pitchFamily="2" charset="2"/>
              </a:rPr>
              <a:t></a:t>
            </a:r>
            <a:r>
              <a:rPr lang="en-US" dirty="0"/>
              <a:t> plane goes through center of sphere (like equator)</a:t>
            </a:r>
          </a:p>
          <a:p>
            <a:pPr lvl="2"/>
            <a:r>
              <a:rPr lang="en-US" dirty="0"/>
              <a:t>Shortest distance between two points on sphere</a:t>
            </a:r>
          </a:p>
          <a:p>
            <a:pPr lvl="2"/>
            <a:r>
              <a:rPr lang="en-US" dirty="0"/>
              <a:t>Cuts sphere into two hemispheres </a:t>
            </a:r>
          </a:p>
        </p:txBody>
      </p:sp>
      <p:sp>
        <p:nvSpPr>
          <p:cNvPr id="34818" name="Rectangle 2"/>
          <p:cNvSpPr>
            <a:spLocks noGrp="1" noChangeArrowheads="1"/>
          </p:cNvSpPr>
          <p:nvPr>
            <p:ph type="title"/>
          </p:nvPr>
        </p:nvSpPr>
        <p:spPr/>
        <p:txBody>
          <a:bodyPr>
            <a:noAutofit/>
          </a:bodyPr>
          <a:lstStyle/>
          <a:p>
            <a:r>
              <a:rPr lang="en-US" sz="4000" dirty="0"/>
              <a:t>12.6 Surface Area and Volume of Spheres (12.5)</a:t>
            </a:r>
          </a:p>
        </p:txBody>
      </p:sp>
      <p:sp>
        <p:nvSpPr>
          <p:cNvPr id="34822" name="Freeform 6"/>
          <p:cNvSpPr>
            <a:spLocks noChangeArrowheads="1"/>
          </p:cNvSpPr>
          <p:nvPr/>
        </p:nvSpPr>
        <p:spPr bwMode="auto">
          <a:xfrm>
            <a:off x="9279467" y="1130300"/>
            <a:ext cx="0" cy="0"/>
          </a:xfrm>
          <a:custGeom>
            <a:avLst/>
            <a:gdLst>
              <a:gd name="T0" fmla="*/ 0 w 1"/>
              <a:gd name="T1" fmla="*/ 0 h 1"/>
              <a:gd name="T2" fmla="*/ 1 w 1"/>
              <a:gd name="T3" fmla="*/ 1 h 1"/>
            </a:gdLst>
            <a:ahLst/>
            <a:cxnLst/>
            <a:rect l="T0" t="T1" r="T2" b="T3"/>
            <a:pathLst>
              <a:path w="1" h="1">
                <a:moveTo>
                  <a:pt x="0" y="0"/>
                </a:moveTo>
                <a:close/>
              </a:path>
            </a:pathLst>
          </a:custGeom>
          <a:noFill/>
          <a:ln w="22860" algn="ctr">
            <a:solidFill>
              <a:srgbClr val="005E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3200"/>
          </a:p>
        </p:txBody>
      </p:sp>
    </p:spTree>
    <p:extLst>
      <p:ext uri="{BB962C8B-B14F-4D97-AF65-F5344CB8AC3E}">
        <p14:creationId xmlns:p14="http://schemas.microsoft.com/office/powerpoint/2010/main" val="3951635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12192000" cy="944563"/>
          </a:xfrm>
        </p:spPr>
        <p:txBody>
          <a:bodyPr>
            <a:noAutofit/>
          </a:bodyPr>
          <a:lstStyle/>
          <a:p>
            <a:r>
              <a:rPr lang="en-US" sz="4000" dirty="0"/>
              <a:t>12.6 Surface Area and Volume of Spheres (12.5)</a:t>
            </a:r>
            <a:endParaRPr lang="en-US" sz="4400" dirty="0"/>
          </a:p>
        </p:txBody>
      </p:sp>
      <p:sp>
        <p:nvSpPr>
          <p:cNvPr id="71683" name="Rectangle 3"/>
          <p:cNvSpPr>
            <a:spLocks noGrp="1" noChangeArrowheads="1"/>
          </p:cNvSpPr>
          <p:nvPr>
            <p:ph type="body" idx="1"/>
          </p:nvPr>
        </p:nvSpPr>
        <p:spPr>
          <a:xfrm>
            <a:off x="330202" y="3391594"/>
            <a:ext cx="7391401" cy="1053407"/>
          </a:xfrm>
        </p:spPr>
        <p:txBody>
          <a:bodyPr>
            <a:normAutofit fontScale="92500" lnSpcReduction="10000"/>
          </a:bodyPr>
          <a:lstStyle/>
          <a:p>
            <a:pPr marL="457189" lvl="1" indent="-457189">
              <a:buFont typeface="Wingdings 2" pitchFamily="18" charset="2"/>
              <a:buChar char=""/>
            </a:pPr>
            <a:r>
              <a:rPr lang="en-US" dirty="0"/>
              <a:t>If you cut 4 circles into 8ths you can put them together to make a sphere</a:t>
            </a:r>
          </a:p>
        </p:txBody>
      </p:sp>
      <p:sp>
        <p:nvSpPr>
          <p:cNvPr id="5" name="TextBox 4"/>
          <p:cNvSpPr txBox="1"/>
          <p:nvPr/>
        </p:nvSpPr>
        <p:spPr>
          <a:xfrm>
            <a:off x="304800" y="1498600"/>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Surface Area of a Sphere</a:t>
            </a:r>
          </a:p>
        </p:txBody>
      </p:sp>
      <mc:AlternateContent xmlns:mc="http://schemas.openxmlformats.org/markup-compatibility/2006" xmlns:a14="http://schemas.microsoft.com/office/drawing/2010/main">
        <mc:Choice Requires="a14">
          <p:sp>
            <p:nvSpPr>
              <p:cNvPr id="6" name="TextBox 5"/>
              <p:cNvSpPr txBox="1"/>
              <p:nvPr/>
            </p:nvSpPr>
            <p:spPr>
              <a:xfrm>
                <a:off x="304800" y="2209800"/>
                <a:ext cx="11582400" cy="11594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𝑆</m:t>
                      </m:r>
                      <m:r>
                        <a:rPr lang="en-US" sz="3467" i="1">
                          <a:latin typeface="Cambria Math"/>
                        </a:rPr>
                        <m:t>=4</m:t>
                      </m:r>
                      <m:r>
                        <a:rPr lang="en-US" sz="3467" i="1">
                          <a:latin typeface="Cambria Math"/>
                        </a:rPr>
                        <m:t>𝜋</m:t>
                      </m:r>
                      <m:sSup>
                        <m:sSupPr>
                          <m:ctrlPr>
                            <a:rPr lang="en-US" sz="3467" i="1">
                              <a:latin typeface="Cambria Math" panose="02040503050406030204" pitchFamily="18" charset="0"/>
                            </a:rPr>
                          </m:ctrlPr>
                        </m:sSupPr>
                        <m:e>
                          <m:r>
                            <a:rPr lang="en-US" sz="3467" i="1">
                              <a:latin typeface="Cambria Math"/>
                            </a:rPr>
                            <m:t>𝑟</m:t>
                          </m:r>
                        </m:e>
                        <m:sup>
                          <m:r>
                            <a:rPr lang="en-US" sz="3467" i="1">
                              <a:latin typeface="Cambria Math"/>
                            </a:rPr>
                            <m:t>2</m:t>
                          </m:r>
                        </m:sup>
                      </m:sSup>
                    </m:oMath>
                  </m:oMathPara>
                </a14:m>
                <a:endParaRPr lang="en-US" sz="3467" dirty="0"/>
              </a:p>
              <a:p>
                <a:r>
                  <a:rPr lang="en-US" sz="3467" dirty="0"/>
                  <a:t>Where r = radius</a:t>
                </a:r>
              </a:p>
            </p:txBody>
          </p:sp>
        </mc:Choice>
        <mc:Fallback xmlns="">
          <p:sp>
            <p:nvSpPr>
              <p:cNvPr id="6" name="TextBox 5"/>
              <p:cNvSpPr txBox="1">
                <a:spLocks noRot="1" noChangeAspect="1" noMove="1" noResize="1" noEditPoints="1" noAdjustHandles="1" noChangeArrowheads="1" noChangeShapeType="1" noTextEdit="1"/>
              </p:cNvSpPr>
              <p:nvPr/>
            </p:nvSpPr>
            <p:spPr>
              <a:xfrm>
                <a:off x="304800" y="2209800"/>
                <a:ext cx="11582400" cy="1159420"/>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279400" y="4356973"/>
            <a:ext cx="11582400" cy="6667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733" dirty="0"/>
              <a:t>Volume of a Sphere</a:t>
            </a:r>
          </a:p>
        </p:txBody>
      </p:sp>
      <mc:AlternateContent xmlns:mc="http://schemas.openxmlformats.org/markup-compatibility/2006" xmlns:a14="http://schemas.microsoft.com/office/drawing/2010/main">
        <mc:Choice Requires="a14">
          <p:sp>
            <p:nvSpPr>
              <p:cNvPr id="8" name="TextBox 7"/>
              <p:cNvSpPr txBox="1"/>
              <p:nvPr/>
            </p:nvSpPr>
            <p:spPr>
              <a:xfrm>
                <a:off x="279400" y="5023166"/>
                <a:ext cx="11582400" cy="16258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3467" i="1">
                          <a:latin typeface="Cambria Math"/>
                        </a:rPr>
                        <m:t>𝑉</m:t>
                      </m:r>
                      <m:r>
                        <a:rPr lang="en-US" sz="3467" i="1">
                          <a:latin typeface="Cambria Math"/>
                        </a:rPr>
                        <m:t>=</m:t>
                      </m:r>
                      <m:f>
                        <m:fPr>
                          <m:ctrlPr>
                            <a:rPr lang="en-US" sz="3467" i="1">
                              <a:latin typeface="Cambria Math" panose="02040503050406030204" pitchFamily="18" charset="0"/>
                            </a:rPr>
                          </m:ctrlPr>
                        </m:fPr>
                        <m:num>
                          <m:r>
                            <a:rPr lang="en-US" sz="3467" i="1">
                              <a:latin typeface="Cambria Math"/>
                            </a:rPr>
                            <m:t>4</m:t>
                          </m:r>
                        </m:num>
                        <m:den>
                          <m:r>
                            <a:rPr lang="en-US" sz="3467" i="1">
                              <a:latin typeface="Cambria Math"/>
                            </a:rPr>
                            <m:t>3</m:t>
                          </m:r>
                        </m:den>
                      </m:f>
                      <m:r>
                        <a:rPr lang="en-US" sz="3467" i="1">
                          <a:latin typeface="Cambria Math"/>
                        </a:rPr>
                        <m:t>𝜋</m:t>
                      </m:r>
                      <m:sSup>
                        <m:sSupPr>
                          <m:ctrlPr>
                            <a:rPr lang="en-US" sz="3467" i="1">
                              <a:latin typeface="Cambria Math" panose="02040503050406030204" pitchFamily="18" charset="0"/>
                            </a:rPr>
                          </m:ctrlPr>
                        </m:sSupPr>
                        <m:e>
                          <m:r>
                            <a:rPr lang="en-US" sz="3467" i="1">
                              <a:latin typeface="Cambria Math"/>
                            </a:rPr>
                            <m:t>𝑟</m:t>
                          </m:r>
                        </m:e>
                        <m:sup>
                          <m:r>
                            <a:rPr lang="en-US" sz="3467" i="1">
                              <a:latin typeface="Cambria Math"/>
                            </a:rPr>
                            <m:t>3</m:t>
                          </m:r>
                        </m:sup>
                      </m:sSup>
                    </m:oMath>
                  </m:oMathPara>
                </a14:m>
                <a:endParaRPr lang="en-US" sz="3467" dirty="0"/>
              </a:p>
              <a:p>
                <a:r>
                  <a:rPr lang="en-US" sz="3467" dirty="0"/>
                  <a:t>Where r = radius</a:t>
                </a:r>
              </a:p>
            </p:txBody>
          </p:sp>
        </mc:Choice>
        <mc:Fallback xmlns="">
          <p:sp>
            <p:nvSpPr>
              <p:cNvPr id="8" name="TextBox 7"/>
              <p:cNvSpPr txBox="1">
                <a:spLocks noRot="1" noChangeAspect="1" noMove="1" noResize="1" noEditPoints="1" noAdjustHandles="1" noChangeArrowheads="1" noChangeShapeType="1" noTextEdit="1"/>
              </p:cNvSpPr>
              <p:nvPr/>
            </p:nvSpPr>
            <p:spPr>
              <a:xfrm>
                <a:off x="279400" y="5023166"/>
                <a:ext cx="11582400" cy="1625830"/>
              </a:xfrm>
              <a:prstGeom prst="rect">
                <a:avLst/>
              </a:prstGeom>
              <a:blipFill>
                <a:blip r:embed="rId4"/>
                <a:stretch>
                  <a:fillRect/>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6802" y="177801"/>
            <a:ext cx="340514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6147" y="685800"/>
            <a:ext cx="41656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5" descr="Box w 3ball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972693"/>
            <a:ext cx="4040180" cy="3063388"/>
          </a:xfrm>
        </p:spPr>
      </p:pic>
      <p:sp>
        <p:nvSpPr>
          <p:cNvPr id="73731" name="Rectangle 3"/>
          <p:cNvSpPr>
            <a:spLocks noGrp="1" noChangeArrowheads="1"/>
          </p:cNvSpPr>
          <p:nvPr>
            <p:ph sz="half" idx="2"/>
          </p:nvPr>
        </p:nvSpPr>
        <p:spPr>
          <a:xfrm>
            <a:off x="4267200" y="961404"/>
            <a:ext cx="7924800" cy="5514630"/>
          </a:xfrm>
        </p:spPr>
        <p:txBody>
          <a:bodyPr>
            <a:normAutofit/>
          </a:bodyPr>
          <a:lstStyle/>
          <a:p>
            <a:r>
              <a:rPr lang="en-US" sz="2800" dirty="0"/>
              <a:t>Find the volume of the empty space in a box containing three golf balls.  The diameter of each is about 1.5 inches.  The box is 4.5 inches by 1.5 inches by 1.5 inches.</a:t>
            </a:r>
          </a:p>
          <a:p>
            <a:endParaRPr lang="en-US" sz="2800" dirty="0"/>
          </a:p>
          <a:p>
            <a:endParaRPr lang="en-US" sz="2800" dirty="0"/>
          </a:p>
        </p:txBody>
      </p:sp>
      <p:sp>
        <p:nvSpPr>
          <p:cNvPr id="36866" name="Rectangle 2"/>
          <p:cNvSpPr>
            <a:spLocks noGrp="1" noChangeArrowheads="1"/>
          </p:cNvSpPr>
          <p:nvPr>
            <p:ph type="title"/>
          </p:nvPr>
        </p:nvSpPr>
        <p:spPr/>
        <p:txBody>
          <a:bodyPr>
            <a:noAutofit/>
          </a:bodyPr>
          <a:lstStyle/>
          <a:p>
            <a:r>
              <a:rPr lang="en-US" sz="4000" dirty="0"/>
              <a:t>12.6 Surface Area and Volume of Spheres (12.5)</a:t>
            </a:r>
          </a:p>
        </p:txBody>
      </p:sp>
    </p:spTree>
    <p:extLst>
      <p:ext uri="{BB962C8B-B14F-4D97-AF65-F5344CB8AC3E}">
        <p14:creationId xmlns:p14="http://schemas.microsoft.com/office/powerpoint/2010/main" val="18867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27EE-68E8-4318-843D-0F2853D2DFA0}"/>
              </a:ext>
            </a:extLst>
          </p:cNvPr>
          <p:cNvSpPr>
            <a:spLocks noGrp="1"/>
          </p:cNvSpPr>
          <p:nvPr>
            <p:ph type="title"/>
          </p:nvPr>
        </p:nvSpPr>
        <p:spPr/>
        <p:txBody>
          <a:bodyPr>
            <a:normAutofit/>
          </a:bodyPr>
          <a:lstStyle/>
          <a:p>
            <a:r>
              <a:rPr lang="en-US" dirty="0"/>
              <a:t>12.7 Solids of Revolution (12.7)</a:t>
            </a:r>
          </a:p>
        </p:txBody>
      </p:sp>
      <p:sp>
        <p:nvSpPr>
          <p:cNvPr id="3" name="Text Placeholder 2">
            <a:extLst>
              <a:ext uri="{FF2B5EF4-FFF2-40B4-BE49-F238E27FC236}">
                <a16:creationId xmlns:a16="http://schemas.microsoft.com/office/drawing/2014/main" id="{5DC16A5D-AB7A-422D-9094-30566D4BDEC8}"/>
              </a:ext>
            </a:extLst>
          </p:cNvPr>
          <p:cNvSpPr>
            <a:spLocks noGrp="1"/>
          </p:cNvSpPr>
          <p:nvPr>
            <p:ph type="body" idx="1"/>
          </p:nvPr>
        </p:nvSpPr>
        <p:spPr/>
        <p:txBody>
          <a:bodyPr/>
          <a:lstStyle/>
          <a:p>
            <a:r>
              <a:rPr lang="en-US" dirty="0"/>
              <a:t>After this lesson…</a:t>
            </a:r>
          </a:p>
          <a:p>
            <a:pPr marL="457200" indent="-457200">
              <a:buFont typeface="Arial" panose="020B0604020202020204" pitchFamily="34" charset="0"/>
              <a:buChar char="•"/>
            </a:pPr>
            <a:r>
              <a:rPr lang="en-US" dirty="0"/>
              <a:t>I can sketch and describe solids of revolution.</a:t>
            </a:r>
          </a:p>
          <a:p>
            <a:pPr marL="457200" indent="-457200">
              <a:buFont typeface="Arial" panose="020B0604020202020204" pitchFamily="34" charset="0"/>
              <a:buChar char="•"/>
            </a:pPr>
            <a:r>
              <a:rPr lang="en-US" dirty="0"/>
              <a:t>I can find surface area and volumes of solids of revolution.</a:t>
            </a:r>
          </a:p>
          <a:p>
            <a:pPr marL="457200" indent="-457200">
              <a:buFont typeface="Arial" panose="020B0604020202020204" pitchFamily="34" charset="0"/>
              <a:buChar char="•"/>
            </a:pPr>
            <a:r>
              <a:rPr lang="en-US" dirty="0"/>
              <a:t>I can form solids of revolution in the coordinate plane.</a:t>
            </a:r>
          </a:p>
        </p:txBody>
      </p:sp>
    </p:spTree>
    <p:extLst>
      <p:ext uri="{BB962C8B-B14F-4D97-AF65-F5344CB8AC3E}">
        <p14:creationId xmlns:p14="http://schemas.microsoft.com/office/powerpoint/2010/main" val="88172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E8B4F-C426-4B43-B23D-86AC584514B9}"/>
              </a:ext>
            </a:extLst>
          </p:cNvPr>
          <p:cNvSpPr>
            <a:spLocks noGrp="1"/>
          </p:cNvSpPr>
          <p:nvPr>
            <p:ph sz="half" idx="1"/>
          </p:nvPr>
        </p:nvSpPr>
        <p:spPr/>
        <p:txBody>
          <a:bodyPr>
            <a:normAutofit/>
          </a:bodyPr>
          <a:lstStyle/>
          <a:p>
            <a:r>
              <a:rPr lang="en-US" sz="2800" dirty="0"/>
              <a:t>Solid of Revolution</a:t>
            </a:r>
          </a:p>
          <a:p>
            <a:pPr lvl="1"/>
            <a:r>
              <a:rPr lang="en-US" sz="2800" dirty="0"/>
              <a:t>3D figure form by rotating a 2D shape around an axis</a:t>
            </a:r>
          </a:p>
          <a:p>
            <a:pPr lvl="1"/>
            <a:r>
              <a:rPr lang="en-US" sz="2800" dirty="0"/>
              <a:t>The axis is the axis of rotation.</a:t>
            </a:r>
          </a:p>
        </p:txBody>
      </p:sp>
      <p:sp>
        <p:nvSpPr>
          <p:cNvPr id="3" name="Content Placeholder 2">
            <a:extLst>
              <a:ext uri="{FF2B5EF4-FFF2-40B4-BE49-F238E27FC236}">
                <a16:creationId xmlns:a16="http://schemas.microsoft.com/office/drawing/2014/main" id="{C94D71FB-B7FD-4088-A511-C3193B69B1EE}"/>
              </a:ext>
            </a:extLst>
          </p:cNvPr>
          <p:cNvSpPr>
            <a:spLocks noGrp="1"/>
          </p:cNvSpPr>
          <p:nvPr>
            <p:ph sz="half" idx="2"/>
          </p:nvPr>
        </p:nvSpPr>
        <p:spPr/>
        <p:txBody>
          <a:bodyPr>
            <a:normAutofit/>
          </a:bodyPr>
          <a:lstStyle/>
          <a:p>
            <a:r>
              <a:rPr lang="en-US" sz="2800" dirty="0"/>
              <a:t>Sketch the solid produced by rotating the figure around the axis.</a:t>
            </a:r>
          </a:p>
        </p:txBody>
      </p:sp>
      <p:sp>
        <p:nvSpPr>
          <p:cNvPr id="4" name="Title 3">
            <a:extLst>
              <a:ext uri="{FF2B5EF4-FFF2-40B4-BE49-F238E27FC236}">
                <a16:creationId xmlns:a16="http://schemas.microsoft.com/office/drawing/2014/main" id="{780FD787-4D5B-4D36-9B4A-65C89B29C439}"/>
              </a:ext>
            </a:extLst>
          </p:cNvPr>
          <p:cNvSpPr>
            <a:spLocks noGrp="1"/>
          </p:cNvSpPr>
          <p:nvPr>
            <p:ph type="title"/>
          </p:nvPr>
        </p:nvSpPr>
        <p:spPr/>
        <p:txBody>
          <a:bodyPr>
            <a:normAutofit fontScale="90000"/>
          </a:bodyPr>
          <a:lstStyle/>
          <a:p>
            <a:r>
              <a:rPr lang="en-US" dirty="0"/>
              <a:t>12.7 Solids of Revolution (12.7)</a:t>
            </a:r>
          </a:p>
        </p:txBody>
      </p:sp>
      <p:pic>
        <p:nvPicPr>
          <p:cNvPr id="5" name="Picture 4">
            <a:extLst>
              <a:ext uri="{FF2B5EF4-FFF2-40B4-BE49-F238E27FC236}">
                <a16:creationId xmlns:a16="http://schemas.microsoft.com/office/drawing/2014/main" id="{D48DC7AE-D729-49DF-A081-C23ACA98C868}"/>
              </a:ext>
            </a:extLst>
          </p:cNvPr>
          <p:cNvPicPr>
            <a:picLocks noChangeAspect="1"/>
          </p:cNvPicPr>
          <p:nvPr/>
        </p:nvPicPr>
        <p:blipFill>
          <a:blip r:embed="rId3">
            <a:lum contrast="20000"/>
          </a:blip>
          <a:stretch>
            <a:fillRect/>
          </a:stretch>
        </p:blipFill>
        <p:spPr>
          <a:xfrm>
            <a:off x="2822" y="2895600"/>
            <a:ext cx="2221277" cy="3962400"/>
          </a:xfrm>
          <a:prstGeom prst="rect">
            <a:avLst/>
          </a:prstGeom>
        </p:spPr>
      </p:pic>
      <p:pic>
        <p:nvPicPr>
          <p:cNvPr id="6" name="Picture 5">
            <a:extLst>
              <a:ext uri="{FF2B5EF4-FFF2-40B4-BE49-F238E27FC236}">
                <a16:creationId xmlns:a16="http://schemas.microsoft.com/office/drawing/2014/main" id="{035F0A10-35D0-4C4E-B98D-B1AC5E5A8630}"/>
              </a:ext>
            </a:extLst>
          </p:cNvPr>
          <p:cNvPicPr>
            <a:picLocks noChangeAspect="1"/>
          </p:cNvPicPr>
          <p:nvPr/>
        </p:nvPicPr>
        <p:blipFill>
          <a:blip r:embed="rId4">
            <a:lum contrast="20000"/>
          </a:blip>
          <a:stretch>
            <a:fillRect/>
          </a:stretch>
        </p:blipFill>
        <p:spPr>
          <a:xfrm>
            <a:off x="10234411" y="2493523"/>
            <a:ext cx="1957589" cy="4364477"/>
          </a:xfrm>
          <a:prstGeom prst="rect">
            <a:avLst/>
          </a:prstGeom>
        </p:spPr>
      </p:pic>
    </p:spTree>
    <p:extLst>
      <p:ext uri="{BB962C8B-B14F-4D97-AF65-F5344CB8AC3E}">
        <p14:creationId xmlns:p14="http://schemas.microsoft.com/office/powerpoint/2010/main" val="28814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E25CE-66F0-4A9B-9A49-7A43B6D912A5}"/>
              </a:ext>
            </a:extLst>
          </p:cNvPr>
          <p:cNvSpPr>
            <a:spLocks noGrp="1"/>
          </p:cNvSpPr>
          <p:nvPr>
            <p:ph sz="half" idx="1"/>
          </p:nvPr>
        </p:nvSpPr>
        <p:spPr/>
        <p:txBody>
          <a:bodyPr>
            <a:normAutofit/>
          </a:bodyPr>
          <a:lstStyle/>
          <a:p>
            <a:r>
              <a:rPr lang="en-US" sz="2800" dirty="0"/>
              <a:t>Sketch a two-dimensional shape and an axis of revolution that can form the grain silo shown.</a:t>
            </a:r>
          </a:p>
        </p:txBody>
      </p:sp>
      <p:sp>
        <p:nvSpPr>
          <p:cNvPr id="3" name="Content Placeholder 2">
            <a:extLst>
              <a:ext uri="{FF2B5EF4-FFF2-40B4-BE49-F238E27FC236}">
                <a16:creationId xmlns:a16="http://schemas.microsoft.com/office/drawing/2014/main" id="{61773933-7AF1-4089-8951-B7A445009D23}"/>
              </a:ext>
            </a:extLst>
          </p:cNvPr>
          <p:cNvSpPr>
            <a:spLocks noGrp="1"/>
          </p:cNvSpPr>
          <p:nvPr>
            <p:ph sz="half" idx="2"/>
          </p:nvPr>
        </p:nvSpPr>
        <p:spPr/>
        <p:txBody>
          <a:bodyPr>
            <a:normAutofit/>
          </a:bodyPr>
          <a:lstStyle/>
          <a:p>
            <a:r>
              <a:rPr lang="en-US" sz="2800" dirty="0"/>
              <a:t>Sketch and describe the solid produced by rotating the figure around the given axis. Then find its surface area.</a:t>
            </a:r>
          </a:p>
        </p:txBody>
      </p:sp>
      <p:sp>
        <p:nvSpPr>
          <p:cNvPr id="4" name="Title 3">
            <a:extLst>
              <a:ext uri="{FF2B5EF4-FFF2-40B4-BE49-F238E27FC236}">
                <a16:creationId xmlns:a16="http://schemas.microsoft.com/office/drawing/2014/main" id="{821598E0-2FC7-4741-B942-B727CCC3F6AA}"/>
              </a:ext>
            </a:extLst>
          </p:cNvPr>
          <p:cNvSpPr>
            <a:spLocks noGrp="1"/>
          </p:cNvSpPr>
          <p:nvPr>
            <p:ph type="title"/>
          </p:nvPr>
        </p:nvSpPr>
        <p:spPr/>
        <p:txBody>
          <a:bodyPr>
            <a:normAutofit fontScale="90000"/>
          </a:bodyPr>
          <a:lstStyle/>
          <a:p>
            <a:r>
              <a:rPr lang="en-US" dirty="0"/>
              <a:t>12.7 Solids of Revolution (12.7)</a:t>
            </a:r>
          </a:p>
        </p:txBody>
      </p:sp>
      <p:pic>
        <p:nvPicPr>
          <p:cNvPr id="5" name="Picture 4">
            <a:extLst>
              <a:ext uri="{FF2B5EF4-FFF2-40B4-BE49-F238E27FC236}">
                <a16:creationId xmlns:a16="http://schemas.microsoft.com/office/drawing/2014/main" id="{4696B612-40D6-4453-BB90-E2BE9CD4D188}"/>
              </a:ext>
            </a:extLst>
          </p:cNvPr>
          <p:cNvPicPr>
            <a:picLocks noChangeAspect="1"/>
          </p:cNvPicPr>
          <p:nvPr/>
        </p:nvPicPr>
        <p:blipFill>
          <a:blip r:embed="rId3">
            <a:lum contrast="20000"/>
          </a:blip>
          <a:stretch>
            <a:fillRect/>
          </a:stretch>
        </p:blipFill>
        <p:spPr>
          <a:xfrm>
            <a:off x="457200" y="2466515"/>
            <a:ext cx="1056068" cy="3404681"/>
          </a:xfrm>
          <a:prstGeom prst="rect">
            <a:avLst/>
          </a:prstGeom>
        </p:spPr>
      </p:pic>
      <p:pic>
        <p:nvPicPr>
          <p:cNvPr id="6" name="Picture 5">
            <a:extLst>
              <a:ext uri="{FF2B5EF4-FFF2-40B4-BE49-F238E27FC236}">
                <a16:creationId xmlns:a16="http://schemas.microsoft.com/office/drawing/2014/main" id="{8B7B3327-D9CA-4D3D-B7FB-8F0C69127694}"/>
              </a:ext>
            </a:extLst>
          </p:cNvPr>
          <p:cNvPicPr>
            <a:picLocks noChangeAspect="1"/>
          </p:cNvPicPr>
          <p:nvPr/>
        </p:nvPicPr>
        <p:blipFill>
          <a:blip r:embed="rId4">
            <a:lum contrast="20000"/>
          </a:blip>
          <a:stretch>
            <a:fillRect/>
          </a:stretch>
        </p:blipFill>
        <p:spPr>
          <a:xfrm>
            <a:off x="8382000" y="2743201"/>
            <a:ext cx="3649014" cy="1604120"/>
          </a:xfrm>
          <a:prstGeom prst="rect">
            <a:avLst/>
          </a:prstGeom>
        </p:spPr>
      </p:pic>
    </p:spTree>
    <p:extLst>
      <p:ext uri="{BB962C8B-B14F-4D97-AF65-F5344CB8AC3E}">
        <p14:creationId xmlns:p14="http://schemas.microsoft.com/office/powerpoint/2010/main" val="73622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4CC35-D8F3-4416-BB2C-68D6814E8555}"/>
              </a:ext>
            </a:extLst>
          </p:cNvPr>
          <p:cNvSpPr>
            <a:spLocks noGrp="1"/>
          </p:cNvSpPr>
          <p:nvPr>
            <p:ph sz="half" idx="1"/>
          </p:nvPr>
        </p:nvSpPr>
        <p:spPr/>
        <p:txBody>
          <a:bodyPr>
            <a:normAutofit/>
          </a:bodyPr>
          <a:lstStyle/>
          <a:p>
            <a:r>
              <a:rPr lang="en-US" sz="2800" dirty="0"/>
              <a:t>Sketch and describe the solid that is produced when the region enclosed by </a:t>
            </a:r>
            <a:r>
              <a:rPr lang="en-US" sz="2800" i="1" dirty="0"/>
              <a:t>x </a:t>
            </a:r>
            <a:r>
              <a:rPr lang="en-US" sz="2800" dirty="0"/>
              <a:t>= 0, </a:t>
            </a:r>
            <a:r>
              <a:rPr lang="en-US" sz="2800" i="1" dirty="0"/>
              <a:t>y </a:t>
            </a:r>
            <a:r>
              <a:rPr lang="en-US" sz="2800" dirty="0"/>
              <a:t>= 0, and </a:t>
            </a:r>
            <a:r>
              <a:rPr lang="en-US" sz="2800" i="1" dirty="0"/>
              <a:t>y </a:t>
            </a:r>
            <a:r>
              <a:rPr lang="en-US" sz="2800" dirty="0"/>
              <a:t>= </a:t>
            </a:r>
            <a:r>
              <a:rPr lang="en-US" sz="2800" i="1" dirty="0"/>
              <a:t>x </a:t>
            </a:r>
            <a:r>
              <a:rPr lang="en-US" sz="2800" dirty="0"/>
              <a:t>+ 2 is rotated around the </a:t>
            </a:r>
            <a:r>
              <a:rPr lang="en-US" sz="2800" i="1" dirty="0"/>
              <a:t>x</a:t>
            </a:r>
            <a:r>
              <a:rPr lang="en-US" sz="2800" dirty="0"/>
              <a:t>-axis. Then find the volume of the solid.</a:t>
            </a:r>
          </a:p>
        </p:txBody>
      </p:sp>
      <p:pic>
        <p:nvPicPr>
          <p:cNvPr id="6" name="Content Placeholder 5">
            <a:extLst>
              <a:ext uri="{FF2B5EF4-FFF2-40B4-BE49-F238E27FC236}">
                <a16:creationId xmlns:a16="http://schemas.microsoft.com/office/drawing/2014/main" id="{C9BEDEC7-EA24-4DEE-B621-8802652A2E21}"/>
              </a:ext>
            </a:extLst>
          </p:cNvPr>
          <p:cNvPicPr>
            <a:picLocks noGrp="1" noChangeAspect="1"/>
          </p:cNvPicPr>
          <p:nvPr>
            <p:ph sz="half" idx="2"/>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92696" y="944562"/>
            <a:ext cx="5599304" cy="5608637"/>
          </a:xfrm>
        </p:spPr>
      </p:pic>
      <p:sp>
        <p:nvSpPr>
          <p:cNvPr id="4" name="Title 3">
            <a:extLst>
              <a:ext uri="{FF2B5EF4-FFF2-40B4-BE49-F238E27FC236}">
                <a16:creationId xmlns:a16="http://schemas.microsoft.com/office/drawing/2014/main" id="{BCCD00F2-848E-49FB-833D-31614C039A2E}"/>
              </a:ext>
            </a:extLst>
          </p:cNvPr>
          <p:cNvSpPr>
            <a:spLocks noGrp="1"/>
          </p:cNvSpPr>
          <p:nvPr>
            <p:ph type="title"/>
          </p:nvPr>
        </p:nvSpPr>
        <p:spPr/>
        <p:txBody>
          <a:bodyPr>
            <a:normAutofit fontScale="90000"/>
          </a:bodyPr>
          <a:lstStyle/>
          <a:p>
            <a:r>
              <a:rPr lang="en-US" dirty="0"/>
              <a:t>12.7 Solids of Revolution (12.7)</a:t>
            </a:r>
          </a:p>
        </p:txBody>
      </p:sp>
    </p:spTree>
    <p:extLst>
      <p:ext uri="{BB962C8B-B14F-4D97-AF65-F5344CB8AC3E}">
        <p14:creationId xmlns:p14="http://schemas.microsoft.com/office/powerpoint/2010/main" val="425771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half" idx="1"/>
          </p:nvPr>
        </p:nvSpPr>
        <p:spPr/>
        <p:txBody>
          <a:bodyPr>
            <a:normAutofit fontScale="92500" lnSpcReduction="20000"/>
          </a:bodyPr>
          <a:lstStyle/>
          <a:p>
            <a:r>
              <a:rPr lang="en-US"/>
              <a:t>Prism </a:t>
            </a:r>
          </a:p>
          <a:p>
            <a:pPr lvl="1"/>
            <a:r>
              <a:rPr lang="en-US"/>
              <a:t>Polyhedron with two congruent surfaces on parallel planes (the 2 ends (bases) are the same)</a:t>
            </a:r>
          </a:p>
          <a:p>
            <a:pPr lvl="1"/>
            <a:r>
              <a:rPr lang="en-US"/>
              <a:t>Named by bases (i.e. rectangular prism, triangular prism) </a:t>
            </a:r>
          </a:p>
          <a:p>
            <a:r>
              <a:rPr lang="en-US"/>
              <a:t>Cylinder </a:t>
            </a:r>
            <a:endParaRPr lang="en-US">
              <a:sym typeface="Wingdings" pitchFamily="2" charset="2"/>
            </a:endParaRPr>
          </a:p>
          <a:p>
            <a:pPr lvl="1"/>
            <a:r>
              <a:rPr lang="en-US"/>
              <a:t>Solid with congruent circular bases on parallel planes (not a polyhedron)</a:t>
            </a:r>
          </a:p>
          <a:p>
            <a:endParaRPr lang="en-US" dirty="0"/>
          </a:p>
        </p:txBody>
      </p:sp>
      <p:pic>
        <p:nvPicPr>
          <p:cNvPr id="10" name="Picture 5" descr="600px-Octagonal_prism">
            <a:extLst>
              <a:ext uri="{FF2B5EF4-FFF2-40B4-BE49-F238E27FC236}">
                <a16:creationId xmlns:a16="http://schemas.microsoft.com/office/drawing/2014/main" id="{75B3A00C-2C0C-41A3-861D-CDF0DE2F8613}"/>
              </a:ext>
            </a:extLst>
          </p:cNvPr>
          <p:cNvPicPr>
            <a:picLocks noGrp="1" noChangeAspect="1" noChangeArrowheads="1"/>
          </p:cNvPicPr>
          <p:nvPr>
            <p:ph sz="half" idx="2"/>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t="12500"/>
          <a:stretch/>
        </p:blipFill>
        <p:spPr>
          <a:xfrm>
            <a:off x="8610599" y="1218058"/>
            <a:ext cx="3442099" cy="3011836"/>
          </a:xfrm>
        </p:spPr>
      </p:pic>
      <p:sp>
        <p:nvSpPr>
          <p:cNvPr id="7170" name="Rectangle 2"/>
          <p:cNvSpPr>
            <a:spLocks noGrp="1" noChangeArrowheads="1"/>
          </p:cNvSpPr>
          <p:nvPr>
            <p:ph type="title"/>
          </p:nvPr>
        </p:nvSpPr>
        <p:spPr/>
        <p:txBody>
          <a:bodyPr>
            <a:normAutofit fontScale="90000"/>
          </a:bodyPr>
          <a:lstStyle/>
          <a:p>
            <a:r>
              <a:rPr lang="en-US"/>
              <a:t>12.1 Explore Solids</a:t>
            </a:r>
            <a:endParaRPr lang="en-US" dirty="0"/>
          </a:p>
        </p:txBody>
      </p:sp>
      <p:sp>
        <p:nvSpPr>
          <p:cNvPr id="14342" name="AutoShape 6"/>
          <p:cNvSpPr>
            <a:spLocks noChangeArrowheads="1"/>
          </p:cNvSpPr>
          <p:nvPr/>
        </p:nvSpPr>
        <p:spPr bwMode="auto">
          <a:xfrm>
            <a:off x="8432800" y="4572000"/>
            <a:ext cx="2540000" cy="1828800"/>
          </a:xfrm>
          <a:prstGeom prst="can">
            <a:avLst>
              <a:gd name="adj" fmla="val 25000"/>
            </a:avLst>
          </a:prstGeom>
          <a:solidFill>
            <a:schemeClr val="accent1"/>
          </a:solidFill>
          <a:ln w="9525">
            <a:solidFill>
              <a:schemeClr val="tx1"/>
            </a:solidFill>
            <a:round/>
            <a:headEnd/>
            <a:tailEnd/>
          </a:ln>
        </p:spPr>
        <p:txBody>
          <a:bodyPr wrap="none" anchor="ctr"/>
          <a:lstStyle/>
          <a:p>
            <a:endParaRPr lang="en-US" sz="3200"/>
          </a:p>
        </p:txBody>
      </p:sp>
    </p:spTree>
    <p:extLst>
      <p:ext uri="{BB962C8B-B14F-4D97-AF65-F5344CB8AC3E}">
        <p14:creationId xmlns:p14="http://schemas.microsoft.com/office/powerpoint/2010/main" val="2919085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childTnLst>
                                </p:cTn>
                              </p:par>
                              <p:par>
                                <p:cTn id="35" presetID="26" presetClass="entr" presetSubtype="0" fill="hold" grpId="0" nodeType="withEffect">
                                  <p:stCondLst>
                                    <p:cond delay="0"/>
                                  </p:stCondLst>
                                  <p:childTnLst>
                                    <p:set>
                                      <p:cBhvr>
                                        <p:cTn id="36" dur="1" fill="hold">
                                          <p:stCondLst>
                                            <p:cond delay="0"/>
                                          </p:stCondLst>
                                        </p:cTn>
                                        <p:tgtEl>
                                          <p:spTgt spid="14342"/>
                                        </p:tgtEl>
                                        <p:attrNameLst>
                                          <p:attrName>style.visibility</p:attrName>
                                        </p:attrNameLst>
                                      </p:cBhvr>
                                      <p:to>
                                        <p:strVal val="visible"/>
                                      </p:to>
                                    </p:set>
                                    <p:animEffect transition="in" filter="wipe(down)">
                                      <p:cBhvr>
                                        <p:cTn id="37" dur="580">
                                          <p:stCondLst>
                                            <p:cond delay="0"/>
                                          </p:stCondLst>
                                        </p:cTn>
                                        <p:tgtEl>
                                          <p:spTgt spid="14342"/>
                                        </p:tgtEl>
                                      </p:cBhvr>
                                    </p:animEffect>
                                    <p:anim calcmode="lin" valueType="num">
                                      <p:cBhvr>
                                        <p:cTn id="38"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43" dur="26">
                                          <p:stCondLst>
                                            <p:cond delay="650"/>
                                          </p:stCondLst>
                                        </p:cTn>
                                        <p:tgtEl>
                                          <p:spTgt spid="14342"/>
                                        </p:tgtEl>
                                      </p:cBhvr>
                                      <p:to x="100000" y="60000"/>
                                    </p:animScale>
                                    <p:animScale>
                                      <p:cBhvr>
                                        <p:cTn id="44" dur="166" decel="50000">
                                          <p:stCondLst>
                                            <p:cond delay="676"/>
                                          </p:stCondLst>
                                        </p:cTn>
                                        <p:tgtEl>
                                          <p:spTgt spid="14342"/>
                                        </p:tgtEl>
                                      </p:cBhvr>
                                      <p:to x="100000" y="100000"/>
                                    </p:animScale>
                                    <p:animScale>
                                      <p:cBhvr>
                                        <p:cTn id="45" dur="26">
                                          <p:stCondLst>
                                            <p:cond delay="1312"/>
                                          </p:stCondLst>
                                        </p:cTn>
                                        <p:tgtEl>
                                          <p:spTgt spid="14342"/>
                                        </p:tgtEl>
                                      </p:cBhvr>
                                      <p:to x="100000" y="80000"/>
                                    </p:animScale>
                                    <p:animScale>
                                      <p:cBhvr>
                                        <p:cTn id="46" dur="166" decel="50000">
                                          <p:stCondLst>
                                            <p:cond delay="1338"/>
                                          </p:stCondLst>
                                        </p:cTn>
                                        <p:tgtEl>
                                          <p:spTgt spid="14342"/>
                                        </p:tgtEl>
                                      </p:cBhvr>
                                      <p:to x="100000" y="100000"/>
                                    </p:animScale>
                                    <p:animScale>
                                      <p:cBhvr>
                                        <p:cTn id="47" dur="26">
                                          <p:stCondLst>
                                            <p:cond delay="1642"/>
                                          </p:stCondLst>
                                        </p:cTn>
                                        <p:tgtEl>
                                          <p:spTgt spid="14342"/>
                                        </p:tgtEl>
                                      </p:cBhvr>
                                      <p:to x="100000" y="90000"/>
                                    </p:animScale>
                                    <p:animScale>
                                      <p:cBhvr>
                                        <p:cTn id="48" dur="166" decel="50000">
                                          <p:stCondLst>
                                            <p:cond delay="1668"/>
                                          </p:stCondLst>
                                        </p:cTn>
                                        <p:tgtEl>
                                          <p:spTgt spid="14342"/>
                                        </p:tgtEl>
                                      </p:cBhvr>
                                      <p:to x="100000" y="100000"/>
                                    </p:animScale>
                                    <p:animScale>
                                      <p:cBhvr>
                                        <p:cTn id="49" dur="26">
                                          <p:stCondLst>
                                            <p:cond delay="1808"/>
                                          </p:stCondLst>
                                        </p:cTn>
                                        <p:tgtEl>
                                          <p:spTgt spid="14342"/>
                                        </p:tgtEl>
                                      </p:cBhvr>
                                      <p:to x="100000" y="95000"/>
                                    </p:animScale>
                                    <p:animScale>
                                      <p:cBhvr>
                                        <p:cTn id="50" dur="166" decel="50000">
                                          <p:stCondLst>
                                            <p:cond delay="1834"/>
                                          </p:stCondLst>
                                        </p:cTn>
                                        <p:tgtEl>
                                          <p:spTgt spid="1434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143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sz="half" idx="1"/>
          </p:nvPr>
        </p:nvSpPr>
        <p:spPr/>
        <p:txBody>
          <a:bodyPr>
            <a:normAutofit/>
          </a:bodyPr>
          <a:lstStyle/>
          <a:p>
            <a:pPr eaLnBrk="1" hangingPunct="1"/>
            <a:r>
              <a:rPr lang="en-US" sz="3200" b="1" dirty="0"/>
              <a:t>Pyramid</a:t>
            </a:r>
            <a:r>
              <a:rPr lang="en-US" sz="3200" dirty="0"/>
              <a:t> </a:t>
            </a:r>
            <a:r>
              <a:rPr lang="en-US" sz="3200" dirty="0">
                <a:sym typeface="Wingdings" pitchFamily="2" charset="2"/>
              </a:rPr>
              <a:t></a:t>
            </a:r>
            <a:r>
              <a:rPr lang="en-US" sz="3200" dirty="0"/>
              <a:t> polyhedron with all but one face intersecting in one point</a:t>
            </a:r>
          </a:p>
          <a:p>
            <a:pPr eaLnBrk="1" hangingPunct="1"/>
            <a:r>
              <a:rPr lang="en-US" sz="3200" b="1" dirty="0"/>
              <a:t>Cone</a:t>
            </a:r>
            <a:r>
              <a:rPr lang="en-US" sz="3200" dirty="0"/>
              <a:t> </a:t>
            </a:r>
            <a:r>
              <a:rPr lang="en-US" sz="3200" dirty="0">
                <a:sym typeface="Wingdings" pitchFamily="2" charset="2"/>
              </a:rPr>
              <a:t></a:t>
            </a:r>
            <a:r>
              <a:rPr lang="en-US" sz="3200" dirty="0"/>
              <a:t> circular base with the other surface meeting in a point (kind of like a pyramid)</a:t>
            </a:r>
          </a:p>
          <a:p>
            <a:pPr eaLnBrk="1" hangingPunct="1"/>
            <a:r>
              <a:rPr lang="en-US" sz="3200" b="1" dirty="0"/>
              <a:t>Sphere</a:t>
            </a:r>
            <a:r>
              <a:rPr lang="en-US" sz="3200" dirty="0"/>
              <a:t> </a:t>
            </a:r>
            <a:r>
              <a:rPr lang="en-US" sz="3200" dirty="0">
                <a:sym typeface="Wingdings" pitchFamily="2" charset="2"/>
              </a:rPr>
              <a:t></a:t>
            </a:r>
            <a:r>
              <a:rPr lang="en-US" sz="3200" dirty="0"/>
              <a:t> all the points that are a given distance from the center</a:t>
            </a:r>
          </a:p>
        </p:txBody>
      </p:sp>
      <p:sp>
        <p:nvSpPr>
          <p:cNvPr id="8194" name="Rectangle 2"/>
          <p:cNvSpPr>
            <a:spLocks noGrp="1" noChangeArrowheads="1"/>
          </p:cNvSpPr>
          <p:nvPr>
            <p:ph type="title"/>
          </p:nvPr>
        </p:nvSpPr>
        <p:spPr/>
        <p:txBody>
          <a:bodyPr>
            <a:normAutofit fontScale="90000"/>
          </a:bodyPr>
          <a:lstStyle/>
          <a:p>
            <a:r>
              <a:rPr lang="en-US"/>
              <a:t>12.1 Explore Solids</a:t>
            </a:r>
            <a:endParaRPr lang="en-US" dirty="0"/>
          </a:p>
        </p:txBody>
      </p:sp>
      <p:pic>
        <p:nvPicPr>
          <p:cNvPr id="9" name="Content Placeholder 8" descr="cone">
            <a:extLst>
              <a:ext uri="{FF2B5EF4-FFF2-40B4-BE49-F238E27FC236}">
                <a16:creationId xmlns:a16="http://schemas.microsoft.com/office/drawing/2014/main" id="{65292610-0C38-4307-9070-B7A564D15CE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8245" y="1719508"/>
            <a:ext cx="5133109" cy="3998422"/>
          </a:xfrm>
        </p:spPr>
      </p:pic>
    </p:spTree>
    <p:extLst>
      <p:ext uri="{BB962C8B-B14F-4D97-AF65-F5344CB8AC3E}">
        <p14:creationId xmlns:p14="http://schemas.microsoft.com/office/powerpoint/2010/main" val="131979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rmAutofit fontScale="90000"/>
          </a:bodyPr>
          <a:lstStyle/>
          <a:p>
            <a:r>
              <a:rPr lang="en-US" dirty="0"/>
              <a:t>12.1 Explore Solids</a:t>
            </a:r>
          </a:p>
        </p:txBody>
      </p:sp>
      <p:sp>
        <p:nvSpPr>
          <p:cNvPr id="3" name="Content Placeholder 2"/>
          <p:cNvSpPr>
            <a:spLocks noGrp="1"/>
          </p:cNvSpPr>
          <p:nvPr>
            <p:ph idx="1"/>
          </p:nvPr>
        </p:nvSpPr>
        <p:spPr>
          <a:xfrm>
            <a:off x="304800" y="3632201"/>
            <a:ext cx="11480800" cy="2595564"/>
          </a:xfrm>
        </p:spPr>
        <p:txBody>
          <a:bodyPr>
            <a:normAutofit fontScale="85000" lnSpcReduction="20000"/>
          </a:bodyPr>
          <a:lstStyle/>
          <a:p>
            <a:r>
              <a:rPr lang="en-US" dirty="0"/>
              <a:t>Convex</a:t>
            </a:r>
          </a:p>
          <a:p>
            <a:pPr lvl="1"/>
            <a:r>
              <a:rPr lang="en-US" dirty="0"/>
              <a:t>Any two points can be connected with a segment completely inside the polyhedron</a:t>
            </a:r>
          </a:p>
          <a:p>
            <a:r>
              <a:rPr lang="en-US" dirty="0"/>
              <a:t>Concave</a:t>
            </a:r>
          </a:p>
          <a:p>
            <a:pPr lvl="1"/>
            <a:r>
              <a:rPr lang="en-US" dirty="0"/>
              <a:t>Not convex</a:t>
            </a:r>
          </a:p>
          <a:p>
            <a:pPr lvl="1"/>
            <a:r>
              <a:rPr lang="en-US" dirty="0"/>
              <a:t>Has a “cave”</a:t>
            </a:r>
          </a:p>
        </p:txBody>
      </p:sp>
      <p:sp>
        <p:nvSpPr>
          <p:cNvPr id="4" name="TextBox 3"/>
          <p:cNvSpPr txBox="1"/>
          <p:nvPr/>
        </p:nvSpPr>
        <p:spPr>
          <a:xfrm>
            <a:off x="294468" y="1295401"/>
            <a:ext cx="11582400" cy="6258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467" dirty="0"/>
              <a:t>Euler’s Theorem</a:t>
            </a:r>
          </a:p>
        </p:txBody>
      </p:sp>
      <mc:AlternateContent xmlns:mc="http://schemas.openxmlformats.org/markup-compatibility/2006" xmlns:a14="http://schemas.microsoft.com/office/drawing/2010/main">
        <mc:Choice Requires="a14">
          <p:sp>
            <p:nvSpPr>
              <p:cNvPr id="5" name="TextBox 4"/>
              <p:cNvSpPr txBox="1"/>
              <p:nvPr/>
            </p:nvSpPr>
            <p:spPr>
              <a:xfrm>
                <a:off x="294468" y="1965643"/>
                <a:ext cx="11582400" cy="16929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467" dirty="0"/>
                  <a:t>The number of faces (</a:t>
                </a:r>
                <a:r>
                  <a:rPr lang="en-US" sz="3467" i="1" dirty="0"/>
                  <a:t>F</a:t>
                </a:r>
                <a:r>
                  <a:rPr lang="en-US" sz="3467" dirty="0"/>
                  <a:t>), vertices (</a:t>
                </a:r>
                <a:r>
                  <a:rPr lang="en-US" sz="3467" i="1" dirty="0"/>
                  <a:t>V</a:t>
                </a:r>
                <a:r>
                  <a:rPr lang="en-US" sz="3467" dirty="0"/>
                  <a:t>), and edges (</a:t>
                </a:r>
                <a:r>
                  <a:rPr lang="en-US" sz="3467" i="1" dirty="0"/>
                  <a:t>E</a:t>
                </a:r>
                <a:r>
                  <a:rPr lang="en-US" sz="3467" dirty="0"/>
                  <a:t>) of a polyhedron are related by </a:t>
                </a:r>
              </a:p>
              <a:p>
                <a:pPr/>
                <a14:m>
                  <m:oMathPara xmlns:m="http://schemas.openxmlformats.org/officeDocument/2006/math">
                    <m:oMathParaPr>
                      <m:jc m:val="centerGroup"/>
                    </m:oMathParaPr>
                    <m:oMath xmlns:m="http://schemas.openxmlformats.org/officeDocument/2006/math">
                      <m:r>
                        <a:rPr lang="en-US" sz="3467" i="1">
                          <a:latin typeface="Cambria Math"/>
                        </a:rPr>
                        <m:t>𝐹</m:t>
                      </m:r>
                      <m:r>
                        <a:rPr lang="en-US" sz="3467" i="1">
                          <a:latin typeface="Cambria Math"/>
                        </a:rPr>
                        <m:t>+</m:t>
                      </m:r>
                      <m:r>
                        <a:rPr lang="en-US" sz="3467" i="1">
                          <a:latin typeface="Cambria Math"/>
                        </a:rPr>
                        <m:t>𝑉</m:t>
                      </m:r>
                      <m:r>
                        <a:rPr lang="en-US" sz="3467" i="1">
                          <a:latin typeface="Cambria Math"/>
                        </a:rPr>
                        <m:t>=</m:t>
                      </m:r>
                      <m:r>
                        <a:rPr lang="en-US" sz="3467" i="1">
                          <a:latin typeface="Cambria Math"/>
                        </a:rPr>
                        <m:t>𝐸</m:t>
                      </m:r>
                      <m:r>
                        <a:rPr lang="en-US" sz="3467" i="1">
                          <a:latin typeface="Cambria Math"/>
                        </a:rPr>
                        <m:t>+2</m:t>
                      </m:r>
                    </m:oMath>
                  </m:oMathPara>
                </a14:m>
                <a:endParaRPr lang="en-US" sz="3467" dirty="0"/>
              </a:p>
            </p:txBody>
          </p:sp>
        </mc:Choice>
        <mc:Fallback xmlns="">
          <p:sp>
            <p:nvSpPr>
              <p:cNvPr id="5" name="TextBox 4"/>
              <p:cNvSpPr txBox="1">
                <a:spLocks noRot="1" noChangeAspect="1" noMove="1" noResize="1" noEditPoints="1" noAdjustHandles="1" noChangeArrowheads="1" noChangeShapeType="1" noTextEdit="1"/>
              </p:cNvSpPr>
              <p:nvPr/>
            </p:nvSpPr>
            <p:spPr>
              <a:xfrm>
                <a:off x="294468" y="1965643"/>
                <a:ext cx="11582400" cy="1692964"/>
              </a:xfrm>
              <a:prstGeom prst="rect">
                <a:avLst/>
              </a:prstGeom>
              <a:blipFill>
                <a:blip r:embed="rId3"/>
                <a:stretch>
                  <a:fillRect/>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8402" y="4114800"/>
            <a:ext cx="3027799"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5726" y="4207670"/>
            <a:ext cx="3746276" cy="213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44563"/>
          </a:xfrm>
        </p:spPr>
        <p:txBody>
          <a:bodyPr>
            <a:normAutofit fontScale="90000"/>
          </a:bodyPr>
          <a:lstStyle/>
          <a:p>
            <a:r>
              <a:rPr lang="en-US" dirty="0"/>
              <a:t>12.1 Explore Solids</a:t>
            </a:r>
          </a:p>
        </p:txBody>
      </p:sp>
      <p:sp>
        <p:nvSpPr>
          <p:cNvPr id="3" name="Content Placeholder 2"/>
          <p:cNvSpPr>
            <a:spLocks noGrp="1"/>
          </p:cNvSpPr>
          <p:nvPr>
            <p:ph idx="1"/>
          </p:nvPr>
        </p:nvSpPr>
        <p:spPr/>
        <p:txBody>
          <a:bodyPr/>
          <a:lstStyle/>
          <a:p>
            <a:r>
              <a:rPr lang="en-US" dirty="0"/>
              <a:t>Tell whether the solid is a polyhedron.  If it is, name the polyhedron and find the number of faces, vertices, and edges and describe as convex or concave</a:t>
            </a: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400" y="3429000"/>
            <a:ext cx="3881293"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894" y="3429001"/>
            <a:ext cx="362757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536" y="3426620"/>
            <a:ext cx="3986664" cy="240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half" idx="1"/>
          </p:nvPr>
        </p:nvSpPr>
        <p:spPr/>
        <p:txBody>
          <a:bodyPr>
            <a:noAutofit/>
          </a:bodyPr>
          <a:lstStyle/>
          <a:p>
            <a:r>
              <a:rPr lang="en-US" sz="2667" dirty="0"/>
              <a:t>Regular polyhedron </a:t>
            </a:r>
          </a:p>
          <a:p>
            <a:pPr lvl="1"/>
            <a:r>
              <a:rPr lang="en-US" sz="2667" dirty="0"/>
              <a:t>Polyhedron with congruent regular polygonal faces</a:t>
            </a:r>
          </a:p>
          <a:p>
            <a:pPr>
              <a:lnSpc>
                <a:spcPct val="80000"/>
              </a:lnSpc>
            </a:pPr>
            <a:r>
              <a:rPr lang="en-US" sz="2667" dirty="0"/>
              <a:t>Only 5 types (</a:t>
            </a:r>
            <a:r>
              <a:rPr lang="en-US" sz="2667" b="1" dirty="0"/>
              <a:t>Platonic solids</a:t>
            </a:r>
            <a:r>
              <a:rPr lang="en-US" sz="2667" dirty="0"/>
              <a:t>)</a:t>
            </a:r>
          </a:p>
          <a:p>
            <a:pPr lvl="1" eaLnBrk="1" hangingPunct="1">
              <a:lnSpc>
                <a:spcPct val="80000"/>
              </a:lnSpc>
            </a:pPr>
            <a:r>
              <a:rPr lang="en-US" sz="2667" b="1" dirty="0"/>
              <a:t>Tetrahedron</a:t>
            </a:r>
            <a:r>
              <a:rPr lang="en-US" sz="2667" dirty="0"/>
              <a:t> </a:t>
            </a:r>
            <a:r>
              <a:rPr lang="en-US" sz="2667" dirty="0">
                <a:sym typeface="Wingdings" pitchFamily="2" charset="2"/>
              </a:rPr>
              <a:t></a:t>
            </a:r>
            <a:r>
              <a:rPr lang="en-US" sz="2667" dirty="0"/>
              <a:t> 4 faces (triangular pyramid)</a:t>
            </a:r>
          </a:p>
          <a:p>
            <a:pPr lvl="1" eaLnBrk="1" hangingPunct="1">
              <a:lnSpc>
                <a:spcPct val="80000"/>
              </a:lnSpc>
            </a:pPr>
            <a:r>
              <a:rPr lang="en-US" sz="2667" b="1" dirty="0"/>
              <a:t>Hexahedron</a:t>
            </a:r>
            <a:r>
              <a:rPr lang="en-US" sz="2667" dirty="0"/>
              <a:t> </a:t>
            </a:r>
            <a:r>
              <a:rPr lang="en-US" sz="2667" dirty="0">
                <a:sym typeface="Wingdings" pitchFamily="2" charset="2"/>
              </a:rPr>
              <a:t></a:t>
            </a:r>
            <a:r>
              <a:rPr lang="en-US" sz="2667" dirty="0"/>
              <a:t> 6 faces (cube)</a:t>
            </a:r>
          </a:p>
          <a:p>
            <a:pPr lvl="1" eaLnBrk="1" hangingPunct="1">
              <a:lnSpc>
                <a:spcPct val="80000"/>
              </a:lnSpc>
            </a:pPr>
            <a:r>
              <a:rPr lang="en-US" sz="2667" b="1" dirty="0"/>
              <a:t>Octahedron</a:t>
            </a:r>
            <a:r>
              <a:rPr lang="en-US" sz="2667" dirty="0"/>
              <a:t> </a:t>
            </a:r>
            <a:r>
              <a:rPr lang="en-US" sz="2667" dirty="0">
                <a:sym typeface="Wingdings" pitchFamily="2" charset="2"/>
              </a:rPr>
              <a:t></a:t>
            </a:r>
            <a:r>
              <a:rPr lang="en-US" sz="2667" dirty="0"/>
              <a:t> 8 faces (2 square pyramids put together)</a:t>
            </a:r>
          </a:p>
          <a:p>
            <a:pPr lvl="1" eaLnBrk="1" hangingPunct="1">
              <a:lnSpc>
                <a:spcPct val="80000"/>
              </a:lnSpc>
            </a:pPr>
            <a:r>
              <a:rPr lang="en-US" sz="2667" b="1" dirty="0"/>
              <a:t>Dodecahedron</a:t>
            </a:r>
            <a:r>
              <a:rPr lang="en-US" sz="2667" dirty="0"/>
              <a:t> </a:t>
            </a:r>
            <a:r>
              <a:rPr lang="en-US" sz="2667" dirty="0">
                <a:sym typeface="Wingdings" pitchFamily="2" charset="2"/>
              </a:rPr>
              <a:t></a:t>
            </a:r>
            <a:r>
              <a:rPr lang="en-US" sz="2667" dirty="0"/>
              <a:t> 12 faces (made with pentagons)</a:t>
            </a:r>
          </a:p>
          <a:p>
            <a:pPr lvl="1" eaLnBrk="1" hangingPunct="1">
              <a:lnSpc>
                <a:spcPct val="80000"/>
              </a:lnSpc>
            </a:pPr>
            <a:r>
              <a:rPr lang="en-US" sz="2667" b="1" dirty="0"/>
              <a:t>Icosahedron</a:t>
            </a:r>
            <a:r>
              <a:rPr lang="en-US" sz="2667" dirty="0"/>
              <a:t> </a:t>
            </a:r>
            <a:r>
              <a:rPr lang="en-US" sz="2667" dirty="0">
                <a:sym typeface="Wingdings" pitchFamily="2" charset="2"/>
              </a:rPr>
              <a:t></a:t>
            </a:r>
            <a:r>
              <a:rPr lang="en-US" sz="2667" dirty="0"/>
              <a:t> 20 faces (made with triangles) </a:t>
            </a:r>
          </a:p>
        </p:txBody>
      </p:sp>
      <p:sp>
        <p:nvSpPr>
          <p:cNvPr id="6" name="Content Placeholder 5">
            <a:extLst>
              <a:ext uri="{FF2B5EF4-FFF2-40B4-BE49-F238E27FC236}">
                <a16:creationId xmlns:a16="http://schemas.microsoft.com/office/drawing/2014/main" id="{3BE77195-EA56-47DC-B93D-E06533A1BCC5}"/>
              </a:ext>
            </a:extLst>
          </p:cNvPr>
          <p:cNvSpPr>
            <a:spLocks noGrp="1"/>
          </p:cNvSpPr>
          <p:nvPr>
            <p:ph sz="half" idx="2"/>
          </p:nvPr>
        </p:nvSpPr>
        <p:spPr/>
        <p:txBody>
          <a:bodyPr/>
          <a:lstStyle/>
          <a:p>
            <a:endParaRPr lang="en-US"/>
          </a:p>
        </p:txBody>
      </p:sp>
      <p:sp>
        <p:nvSpPr>
          <p:cNvPr id="9218" name="Rectangle 6"/>
          <p:cNvSpPr>
            <a:spLocks noGrp="1" noChangeArrowheads="1"/>
          </p:cNvSpPr>
          <p:nvPr>
            <p:ph type="title"/>
          </p:nvPr>
        </p:nvSpPr>
        <p:spPr/>
        <p:txBody>
          <a:bodyPr>
            <a:normAutofit fontScale="90000"/>
          </a:bodyPr>
          <a:lstStyle/>
          <a:p>
            <a:r>
              <a:rPr lang="en-US"/>
              <a:t>12.1 Explore Solids</a:t>
            </a:r>
            <a:endParaRPr lang="en-US" dirty="0"/>
          </a:p>
        </p:txBody>
      </p:sp>
      <p:pic>
        <p:nvPicPr>
          <p:cNvPr id="18443" name="Picture 11" descr="613px-Dodecahedr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1" y="3988912"/>
            <a:ext cx="3181351" cy="282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605px-Octahed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3602" y="1701801"/>
            <a:ext cx="3232151"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621px-Icosahedr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3050" y="3962401"/>
            <a:ext cx="3028951" cy="282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635px-Tetrahedron">
            <a:extLst>
              <a:ext uri="{FF2B5EF4-FFF2-40B4-BE49-F238E27FC236}">
                <a16:creationId xmlns:a16="http://schemas.microsoft.com/office/drawing/2014/main" id="{501B7DC2-D63B-4E1F-A5BE-C0FBBD4EB12D}"/>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16002" y="300831"/>
            <a:ext cx="3241282" cy="3057524"/>
          </a:xfrm>
          <a:prstGeom prst="rect">
            <a:avLst/>
          </a:prstGeom>
        </p:spPr>
      </p:pic>
      <p:pic>
        <p:nvPicPr>
          <p:cNvPr id="15" name="Picture 10" descr="538px-Hexahedron">
            <a:extLst>
              <a:ext uri="{FF2B5EF4-FFF2-40B4-BE49-F238E27FC236}">
                <a16:creationId xmlns:a16="http://schemas.microsoft.com/office/drawing/2014/main" id="{7A3CD02A-DCA4-43F4-8D1D-9EA21FE7F93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0201" y="45719"/>
            <a:ext cx="2590800" cy="2884552"/>
          </a:xfrm>
          <a:prstGeom prst="rect">
            <a:avLst/>
          </a:prstGeom>
          <a:noFill/>
        </p:spPr>
      </p:pic>
    </p:spTree>
    <p:extLst>
      <p:ext uri="{BB962C8B-B14F-4D97-AF65-F5344CB8AC3E}">
        <p14:creationId xmlns:p14="http://schemas.microsoft.com/office/powerpoint/2010/main" val="427667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26"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childTnLst>
                                </p:cTn>
                              </p:par>
                              <p:par>
                                <p:cTn id="37" presetID="26"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435">
                                            <p:txEl>
                                              <p:pRg st="5" end="5"/>
                                            </p:txEl>
                                          </p:spTgt>
                                        </p:tgtEl>
                                        <p:attrNameLst>
                                          <p:attrName>style.visibility</p:attrName>
                                        </p:attrNameLst>
                                      </p:cBhvr>
                                      <p:to>
                                        <p:strVal val="visible"/>
                                      </p:to>
                                    </p:set>
                                  </p:childTnLst>
                                </p:cTn>
                              </p:par>
                              <p:par>
                                <p:cTn id="57" presetID="26" presetClass="entr" presetSubtype="0" fill="hold" nodeType="withEffect">
                                  <p:stCondLst>
                                    <p:cond delay="0"/>
                                  </p:stCondLst>
                                  <p:childTnLst>
                                    <p:set>
                                      <p:cBhvr>
                                        <p:cTn id="58" dur="1" fill="hold">
                                          <p:stCondLst>
                                            <p:cond delay="0"/>
                                          </p:stCondLst>
                                        </p:cTn>
                                        <p:tgtEl>
                                          <p:spTgt spid="18444"/>
                                        </p:tgtEl>
                                        <p:attrNameLst>
                                          <p:attrName>style.visibility</p:attrName>
                                        </p:attrNameLst>
                                      </p:cBhvr>
                                      <p:to>
                                        <p:strVal val="visible"/>
                                      </p:to>
                                    </p:set>
                                    <p:animEffect transition="in" filter="wipe(down)">
                                      <p:cBhvr>
                                        <p:cTn id="59" dur="580">
                                          <p:stCondLst>
                                            <p:cond delay="0"/>
                                          </p:stCondLst>
                                        </p:cTn>
                                        <p:tgtEl>
                                          <p:spTgt spid="18444"/>
                                        </p:tgtEl>
                                      </p:cBhvr>
                                    </p:animEffect>
                                    <p:anim calcmode="lin" valueType="num">
                                      <p:cBhvr>
                                        <p:cTn id="60" dur="1822" tmFilter="0,0; 0.14,0.36; 0.43,0.73; 0.71,0.91; 1.0,1.0">
                                          <p:stCondLst>
                                            <p:cond delay="0"/>
                                          </p:stCondLst>
                                        </p:cTn>
                                        <p:tgtEl>
                                          <p:spTgt spid="1844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844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844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844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8444"/>
                                        </p:tgtEl>
                                        <p:attrNameLst>
                                          <p:attrName>ppt_y</p:attrName>
                                        </p:attrNameLst>
                                      </p:cBhvr>
                                      <p:tavLst>
                                        <p:tav tm="0" fmla="#ppt_y-sin(pi*$)/81">
                                          <p:val>
                                            <p:fltVal val="0"/>
                                          </p:val>
                                        </p:tav>
                                        <p:tav tm="100000">
                                          <p:val>
                                            <p:fltVal val="1"/>
                                          </p:val>
                                        </p:tav>
                                      </p:tavLst>
                                    </p:anim>
                                    <p:animScale>
                                      <p:cBhvr>
                                        <p:cTn id="65" dur="26">
                                          <p:stCondLst>
                                            <p:cond delay="650"/>
                                          </p:stCondLst>
                                        </p:cTn>
                                        <p:tgtEl>
                                          <p:spTgt spid="18444"/>
                                        </p:tgtEl>
                                      </p:cBhvr>
                                      <p:to x="100000" y="60000"/>
                                    </p:animScale>
                                    <p:animScale>
                                      <p:cBhvr>
                                        <p:cTn id="66" dur="166" decel="50000">
                                          <p:stCondLst>
                                            <p:cond delay="676"/>
                                          </p:stCondLst>
                                        </p:cTn>
                                        <p:tgtEl>
                                          <p:spTgt spid="18444"/>
                                        </p:tgtEl>
                                      </p:cBhvr>
                                      <p:to x="100000" y="100000"/>
                                    </p:animScale>
                                    <p:animScale>
                                      <p:cBhvr>
                                        <p:cTn id="67" dur="26">
                                          <p:stCondLst>
                                            <p:cond delay="1312"/>
                                          </p:stCondLst>
                                        </p:cTn>
                                        <p:tgtEl>
                                          <p:spTgt spid="18444"/>
                                        </p:tgtEl>
                                      </p:cBhvr>
                                      <p:to x="100000" y="80000"/>
                                    </p:animScale>
                                    <p:animScale>
                                      <p:cBhvr>
                                        <p:cTn id="68" dur="166" decel="50000">
                                          <p:stCondLst>
                                            <p:cond delay="1338"/>
                                          </p:stCondLst>
                                        </p:cTn>
                                        <p:tgtEl>
                                          <p:spTgt spid="18444"/>
                                        </p:tgtEl>
                                      </p:cBhvr>
                                      <p:to x="100000" y="100000"/>
                                    </p:animScale>
                                    <p:animScale>
                                      <p:cBhvr>
                                        <p:cTn id="69" dur="26">
                                          <p:stCondLst>
                                            <p:cond delay="1642"/>
                                          </p:stCondLst>
                                        </p:cTn>
                                        <p:tgtEl>
                                          <p:spTgt spid="18444"/>
                                        </p:tgtEl>
                                      </p:cBhvr>
                                      <p:to x="100000" y="90000"/>
                                    </p:animScale>
                                    <p:animScale>
                                      <p:cBhvr>
                                        <p:cTn id="70" dur="166" decel="50000">
                                          <p:stCondLst>
                                            <p:cond delay="1668"/>
                                          </p:stCondLst>
                                        </p:cTn>
                                        <p:tgtEl>
                                          <p:spTgt spid="18444"/>
                                        </p:tgtEl>
                                      </p:cBhvr>
                                      <p:to x="100000" y="100000"/>
                                    </p:animScale>
                                    <p:animScale>
                                      <p:cBhvr>
                                        <p:cTn id="71" dur="26">
                                          <p:stCondLst>
                                            <p:cond delay="1808"/>
                                          </p:stCondLst>
                                        </p:cTn>
                                        <p:tgtEl>
                                          <p:spTgt spid="18444"/>
                                        </p:tgtEl>
                                      </p:cBhvr>
                                      <p:to x="100000" y="95000"/>
                                    </p:animScale>
                                    <p:animScale>
                                      <p:cBhvr>
                                        <p:cTn id="72" dur="166" decel="50000">
                                          <p:stCondLst>
                                            <p:cond delay="1834"/>
                                          </p:stCondLst>
                                        </p:cTn>
                                        <p:tgtEl>
                                          <p:spTgt spid="18444"/>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435">
                                            <p:txEl>
                                              <p:pRg st="6" end="6"/>
                                            </p:txEl>
                                          </p:spTgt>
                                        </p:tgtEl>
                                        <p:attrNameLst>
                                          <p:attrName>style.visibility</p:attrName>
                                        </p:attrNameLst>
                                      </p:cBhvr>
                                      <p:to>
                                        <p:strVal val="visible"/>
                                      </p:to>
                                    </p:set>
                                  </p:childTnLst>
                                </p:cTn>
                              </p:par>
                              <p:par>
                                <p:cTn id="77" presetID="26" presetClass="entr" presetSubtype="0" fill="hold" nodeType="withEffect">
                                  <p:stCondLst>
                                    <p:cond delay="0"/>
                                  </p:stCondLst>
                                  <p:childTnLst>
                                    <p:set>
                                      <p:cBhvr>
                                        <p:cTn id="78" dur="1" fill="hold">
                                          <p:stCondLst>
                                            <p:cond delay="0"/>
                                          </p:stCondLst>
                                        </p:cTn>
                                        <p:tgtEl>
                                          <p:spTgt spid="18443"/>
                                        </p:tgtEl>
                                        <p:attrNameLst>
                                          <p:attrName>style.visibility</p:attrName>
                                        </p:attrNameLst>
                                      </p:cBhvr>
                                      <p:to>
                                        <p:strVal val="visible"/>
                                      </p:to>
                                    </p:set>
                                    <p:animEffect transition="in" filter="wipe(down)">
                                      <p:cBhvr>
                                        <p:cTn id="79" dur="580">
                                          <p:stCondLst>
                                            <p:cond delay="0"/>
                                          </p:stCondLst>
                                        </p:cTn>
                                        <p:tgtEl>
                                          <p:spTgt spid="18443"/>
                                        </p:tgtEl>
                                      </p:cBhvr>
                                    </p:animEffect>
                                    <p:anim calcmode="lin" valueType="num">
                                      <p:cBhvr>
                                        <p:cTn id="80" dur="1822" tmFilter="0,0; 0.14,0.36; 0.43,0.73; 0.71,0.91; 1.0,1.0">
                                          <p:stCondLst>
                                            <p:cond delay="0"/>
                                          </p:stCondLst>
                                        </p:cTn>
                                        <p:tgtEl>
                                          <p:spTgt spid="1844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44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44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44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443"/>
                                        </p:tgtEl>
                                        <p:attrNameLst>
                                          <p:attrName>ppt_y</p:attrName>
                                        </p:attrNameLst>
                                      </p:cBhvr>
                                      <p:tavLst>
                                        <p:tav tm="0" fmla="#ppt_y-sin(pi*$)/81">
                                          <p:val>
                                            <p:fltVal val="0"/>
                                          </p:val>
                                        </p:tav>
                                        <p:tav tm="100000">
                                          <p:val>
                                            <p:fltVal val="1"/>
                                          </p:val>
                                        </p:tav>
                                      </p:tavLst>
                                    </p:anim>
                                    <p:animScale>
                                      <p:cBhvr>
                                        <p:cTn id="85" dur="26">
                                          <p:stCondLst>
                                            <p:cond delay="650"/>
                                          </p:stCondLst>
                                        </p:cTn>
                                        <p:tgtEl>
                                          <p:spTgt spid="18443"/>
                                        </p:tgtEl>
                                      </p:cBhvr>
                                      <p:to x="100000" y="60000"/>
                                    </p:animScale>
                                    <p:animScale>
                                      <p:cBhvr>
                                        <p:cTn id="86" dur="166" decel="50000">
                                          <p:stCondLst>
                                            <p:cond delay="676"/>
                                          </p:stCondLst>
                                        </p:cTn>
                                        <p:tgtEl>
                                          <p:spTgt spid="18443"/>
                                        </p:tgtEl>
                                      </p:cBhvr>
                                      <p:to x="100000" y="100000"/>
                                    </p:animScale>
                                    <p:animScale>
                                      <p:cBhvr>
                                        <p:cTn id="87" dur="26">
                                          <p:stCondLst>
                                            <p:cond delay="1312"/>
                                          </p:stCondLst>
                                        </p:cTn>
                                        <p:tgtEl>
                                          <p:spTgt spid="18443"/>
                                        </p:tgtEl>
                                      </p:cBhvr>
                                      <p:to x="100000" y="80000"/>
                                    </p:animScale>
                                    <p:animScale>
                                      <p:cBhvr>
                                        <p:cTn id="88" dur="166" decel="50000">
                                          <p:stCondLst>
                                            <p:cond delay="1338"/>
                                          </p:stCondLst>
                                        </p:cTn>
                                        <p:tgtEl>
                                          <p:spTgt spid="18443"/>
                                        </p:tgtEl>
                                      </p:cBhvr>
                                      <p:to x="100000" y="100000"/>
                                    </p:animScale>
                                    <p:animScale>
                                      <p:cBhvr>
                                        <p:cTn id="89" dur="26">
                                          <p:stCondLst>
                                            <p:cond delay="1642"/>
                                          </p:stCondLst>
                                        </p:cTn>
                                        <p:tgtEl>
                                          <p:spTgt spid="18443"/>
                                        </p:tgtEl>
                                      </p:cBhvr>
                                      <p:to x="100000" y="90000"/>
                                    </p:animScale>
                                    <p:animScale>
                                      <p:cBhvr>
                                        <p:cTn id="90" dur="166" decel="50000">
                                          <p:stCondLst>
                                            <p:cond delay="1668"/>
                                          </p:stCondLst>
                                        </p:cTn>
                                        <p:tgtEl>
                                          <p:spTgt spid="18443"/>
                                        </p:tgtEl>
                                      </p:cBhvr>
                                      <p:to x="100000" y="100000"/>
                                    </p:animScale>
                                    <p:animScale>
                                      <p:cBhvr>
                                        <p:cTn id="91" dur="26">
                                          <p:stCondLst>
                                            <p:cond delay="1808"/>
                                          </p:stCondLst>
                                        </p:cTn>
                                        <p:tgtEl>
                                          <p:spTgt spid="18443"/>
                                        </p:tgtEl>
                                      </p:cBhvr>
                                      <p:to x="100000" y="95000"/>
                                    </p:animScale>
                                    <p:animScale>
                                      <p:cBhvr>
                                        <p:cTn id="92" dur="166" decel="50000">
                                          <p:stCondLst>
                                            <p:cond delay="1834"/>
                                          </p:stCondLst>
                                        </p:cTn>
                                        <p:tgtEl>
                                          <p:spTgt spid="18443"/>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8435">
                                            <p:txEl>
                                              <p:pRg st="7" end="7"/>
                                            </p:txEl>
                                          </p:spTgt>
                                        </p:tgtEl>
                                        <p:attrNameLst>
                                          <p:attrName>style.visibility</p:attrName>
                                        </p:attrNameLst>
                                      </p:cBhvr>
                                      <p:to>
                                        <p:strVal val="visible"/>
                                      </p:to>
                                    </p:set>
                                  </p:childTnLst>
                                </p:cTn>
                              </p:par>
                              <p:par>
                                <p:cTn id="97" presetID="26" presetClass="entr" presetSubtype="0" fill="hold" nodeType="withEffect">
                                  <p:stCondLst>
                                    <p:cond delay="0"/>
                                  </p:stCondLst>
                                  <p:childTnLst>
                                    <p:set>
                                      <p:cBhvr>
                                        <p:cTn id="98" dur="1" fill="hold">
                                          <p:stCondLst>
                                            <p:cond delay="0"/>
                                          </p:stCondLst>
                                        </p:cTn>
                                        <p:tgtEl>
                                          <p:spTgt spid="18445"/>
                                        </p:tgtEl>
                                        <p:attrNameLst>
                                          <p:attrName>style.visibility</p:attrName>
                                        </p:attrNameLst>
                                      </p:cBhvr>
                                      <p:to>
                                        <p:strVal val="visible"/>
                                      </p:to>
                                    </p:set>
                                    <p:animEffect transition="in" filter="wipe(down)">
                                      <p:cBhvr>
                                        <p:cTn id="99" dur="580">
                                          <p:stCondLst>
                                            <p:cond delay="0"/>
                                          </p:stCondLst>
                                        </p:cTn>
                                        <p:tgtEl>
                                          <p:spTgt spid="18445"/>
                                        </p:tgtEl>
                                      </p:cBhvr>
                                    </p:animEffect>
                                    <p:anim calcmode="lin" valueType="num">
                                      <p:cBhvr>
                                        <p:cTn id="100" dur="1822" tmFilter="0,0; 0.14,0.36; 0.43,0.73; 0.71,0.91; 1.0,1.0">
                                          <p:stCondLst>
                                            <p:cond delay="0"/>
                                          </p:stCondLst>
                                        </p:cTn>
                                        <p:tgtEl>
                                          <p:spTgt spid="18445"/>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8445"/>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8445"/>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8445"/>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8445"/>
                                        </p:tgtEl>
                                        <p:attrNameLst>
                                          <p:attrName>ppt_y</p:attrName>
                                        </p:attrNameLst>
                                      </p:cBhvr>
                                      <p:tavLst>
                                        <p:tav tm="0" fmla="#ppt_y-sin(pi*$)/81">
                                          <p:val>
                                            <p:fltVal val="0"/>
                                          </p:val>
                                        </p:tav>
                                        <p:tav tm="100000">
                                          <p:val>
                                            <p:fltVal val="1"/>
                                          </p:val>
                                        </p:tav>
                                      </p:tavLst>
                                    </p:anim>
                                    <p:animScale>
                                      <p:cBhvr>
                                        <p:cTn id="105" dur="26">
                                          <p:stCondLst>
                                            <p:cond delay="650"/>
                                          </p:stCondLst>
                                        </p:cTn>
                                        <p:tgtEl>
                                          <p:spTgt spid="18445"/>
                                        </p:tgtEl>
                                      </p:cBhvr>
                                      <p:to x="100000" y="60000"/>
                                    </p:animScale>
                                    <p:animScale>
                                      <p:cBhvr>
                                        <p:cTn id="106" dur="166" decel="50000">
                                          <p:stCondLst>
                                            <p:cond delay="676"/>
                                          </p:stCondLst>
                                        </p:cTn>
                                        <p:tgtEl>
                                          <p:spTgt spid="18445"/>
                                        </p:tgtEl>
                                      </p:cBhvr>
                                      <p:to x="100000" y="100000"/>
                                    </p:animScale>
                                    <p:animScale>
                                      <p:cBhvr>
                                        <p:cTn id="107" dur="26">
                                          <p:stCondLst>
                                            <p:cond delay="1312"/>
                                          </p:stCondLst>
                                        </p:cTn>
                                        <p:tgtEl>
                                          <p:spTgt spid="18445"/>
                                        </p:tgtEl>
                                      </p:cBhvr>
                                      <p:to x="100000" y="80000"/>
                                    </p:animScale>
                                    <p:animScale>
                                      <p:cBhvr>
                                        <p:cTn id="108" dur="166" decel="50000">
                                          <p:stCondLst>
                                            <p:cond delay="1338"/>
                                          </p:stCondLst>
                                        </p:cTn>
                                        <p:tgtEl>
                                          <p:spTgt spid="18445"/>
                                        </p:tgtEl>
                                      </p:cBhvr>
                                      <p:to x="100000" y="100000"/>
                                    </p:animScale>
                                    <p:animScale>
                                      <p:cBhvr>
                                        <p:cTn id="109" dur="26">
                                          <p:stCondLst>
                                            <p:cond delay="1642"/>
                                          </p:stCondLst>
                                        </p:cTn>
                                        <p:tgtEl>
                                          <p:spTgt spid="18445"/>
                                        </p:tgtEl>
                                      </p:cBhvr>
                                      <p:to x="100000" y="90000"/>
                                    </p:animScale>
                                    <p:animScale>
                                      <p:cBhvr>
                                        <p:cTn id="110" dur="166" decel="50000">
                                          <p:stCondLst>
                                            <p:cond delay="1668"/>
                                          </p:stCondLst>
                                        </p:cTn>
                                        <p:tgtEl>
                                          <p:spTgt spid="18445"/>
                                        </p:tgtEl>
                                      </p:cBhvr>
                                      <p:to x="100000" y="100000"/>
                                    </p:animScale>
                                    <p:animScale>
                                      <p:cBhvr>
                                        <p:cTn id="111" dur="26">
                                          <p:stCondLst>
                                            <p:cond delay="1808"/>
                                          </p:stCondLst>
                                        </p:cTn>
                                        <p:tgtEl>
                                          <p:spTgt spid="18445"/>
                                        </p:tgtEl>
                                      </p:cBhvr>
                                      <p:to x="100000" y="95000"/>
                                    </p:animScale>
                                    <p:animScale>
                                      <p:cBhvr>
                                        <p:cTn id="112" dur="166" decel="50000">
                                          <p:stCondLst>
                                            <p:cond delay="1834"/>
                                          </p:stCondLst>
                                        </p:cTn>
                                        <p:tgtEl>
                                          <p:spTgt spid="184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lonna-Cambria">
      <a:majorFont>
        <a:latin typeface="Colonna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16772</TotalTime>
  <Words>2836</Words>
  <Application>Microsoft Office PowerPoint</Application>
  <PresentationFormat>Widescreen</PresentationFormat>
  <Paragraphs>421</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Cambria</vt:lpstr>
      <vt:lpstr>Cambria Math</vt:lpstr>
      <vt:lpstr>Colonna MT</vt:lpstr>
      <vt:lpstr>Comic Sans MS</vt:lpstr>
      <vt:lpstr>Wingdings</vt:lpstr>
      <vt:lpstr>Wingdings 2</vt:lpstr>
      <vt:lpstr>Office Theme</vt:lpstr>
      <vt:lpstr>Surface Area and Volume</vt:lpstr>
      <vt:lpstr>PowerPoint Presentation</vt:lpstr>
      <vt:lpstr>12.1 Explore Solids (12.1, New)</vt:lpstr>
      <vt:lpstr>12.1 Explore Solids</vt:lpstr>
      <vt:lpstr>12.1 Explore Solids</vt:lpstr>
      <vt:lpstr>12.1 Explore Solids</vt:lpstr>
      <vt:lpstr>12.1 Explore Solids</vt:lpstr>
      <vt:lpstr>12.1 Explore Solids</vt:lpstr>
      <vt:lpstr>12.1 Explore Solids</vt:lpstr>
      <vt:lpstr>12.1 Explore Solids</vt:lpstr>
      <vt:lpstr>12.1 Explore Solids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12.2 Surface Area of Prisms and Cylinders</vt:lpstr>
      <vt:lpstr>12.3 Surface Area of Pyramids and Cones (12.4)</vt:lpstr>
      <vt:lpstr>12.3 Surface Area of Pyramids and Cones (12.4)</vt:lpstr>
      <vt:lpstr>12.3 Surface Area of Pyramids and Cones (12.4)</vt:lpstr>
      <vt:lpstr>12.3 Surface Area of Pyramids and Cones (12.4)</vt:lpstr>
      <vt:lpstr>12.3 Surface Area of Pyramids and Cones (12.4)</vt:lpstr>
      <vt:lpstr>12.3 Surface Area of Pyramids and Cones (12.4)</vt:lpstr>
      <vt:lpstr>12.4 Volume of Prisms and Cylinders (12.2)</vt:lpstr>
      <vt:lpstr>12.4 Volume of Prisms and Cylinders (12.2)</vt:lpstr>
      <vt:lpstr>12.4 Volume of Prisms and Cylinders (12.2)</vt:lpstr>
      <vt:lpstr>12.4 Volume of Prisms and Cylinders (12.2)</vt:lpstr>
      <vt:lpstr>12.4 Volume of Prisms and Cylinders (12.2)</vt:lpstr>
      <vt:lpstr>12.4 Volume of Prisms and Cylinders (12.2)</vt:lpstr>
      <vt:lpstr>12.4 Volume of Prisms and Cylinders (12.2)</vt:lpstr>
      <vt:lpstr>12.5 Volume of Pyramids and Cones (12.3, 12.4)</vt:lpstr>
      <vt:lpstr>12.5 Volume of Pyramids and Cones (12.3, 12.4)</vt:lpstr>
      <vt:lpstr>12.5 Volume of Pyramids and Cones (12.3, 12.4)</vt:lpstr>
      <vt:lpstr>12.5 Volume of Pyramids and Cones (12.3, 12.4)</vt:lpstr>
      <vt:lpstr>12.5 Volume of Pyramids and Cones (12.3, 12.4)</vt:lpstr>
      <vt:lpstr>12.5 Volume of Pyramids and Cones (12.3, 12.4)</vt:lpstr>
      <vt:lpstr>12.6 Surface Area and Volume of Spheres (12.5)</vt:lpstr>
      <vt:lpstr>12.6 Surface Area and Volume of Spheres (12.5)</vt:lpstr>
      <vt:lpstr>12.6 Surface Area and Volume of Spheres (12.5)</vt:lpstr>
      <vt:lpstr>12.6 Surface Area and Volume of Spheres (12.5)</vt:lpstr>
      <vt:lpstr>12.6 Surface Area and Volume of Spheres (12.5)</vt:lpstr>
      <vt:lpstr>12.7 Solids of Revolution (12.7)</vt:lpstr>
      <vt:lpstr>12.7 Solids of Revolution (12.7)</vt:lpstr>
      <vt:lpstr>12.7 Solids of Revolution (12.7)</vt:lpstr>
      <vt:lpstr>12.7 Solids of Revolution (12.7)</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Area and Volume of Solids</dc:title>
  <dc:creator>Richard  Wright</dc:creator>
  <cp:lastModifiedBy>Richard Wright</cp:lastModifiedBy>
  <cp:revision>81</cp:revision>
  <cp:lastPrinted>2011-04-05T19:26:01Z</cp:lastPrinted>
  <dcterms:created xsi:type="dcterms:W3CDTF">2011-03-23T20:17:00Z</dcterms:created>
  <dcterms:modified xsi:type="dcterms:W3CDTF">2024-05-02T18:12:03Z</dcterms:modified>
</cp:coreProperties>
</file>